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61" r:id="rId4"/>
    <p:sldId id="269" r:id="rId5"/>
    <p:sldId id="262" r:id="rId6"/>
    <p:sldId id="271" r:id="rId7"/>
    <p:sldId id="274" r:id="rId8"/>
    <p:sldId id="272" r:id="rId9"/>
    <p:sldId id="275" r:id="rId10"/>
    <p:sldId id="268" r:id="rId11"/>
    <p:sldId id="276" r:id="rId12"/>
    <p:sldId id="281" r:id="rId13"/>
    <p:sldId id="292" r:id="rId14"/>
    <p:sldId id="282" r:id="rId15"/>
    <p:sldId id="264" r:id="rId16"/>
    <p:sldId id="283" r:id="rId17"/>
    <p:sldId id="284" r:id="rId18"/>
    <p:sldId id="285" r:id="rId19"/>
    <p:sldId id="293" r:id="rId20"/>
    <p:sldId id="287" r:id="rId21"/>
    <p:sldId id="288" r:id="rId22"/>
    <p:sldId id="289" r:id="rId23"/>
    <p:sldId id="290" r:id="rId24"/>
    <p:sldId id="294" r:id="rId25"/>
    <p:sldId id="295" r:id="rId26"/>
    <p:sldId id="279" r:id="rId27"/>
    <p:sldId id="296" r:id="rId28"/>
    <p:sldId id="297" r:id="rId29"/>
    <p:sldId id="298" r:id="rId30"/>
    <p:sldId id="299" r:id="rId31"/>
    <p:sldId id="300" r:id="rId32"/>
    <p:sldId id="301" r:id="rId33"/>
    <p:sldId id="302" r:id="rId34"/>
    <p:sldId id="303" r:id="rId35"/>
    <p:sldId id="304" r:id="rId36"/>
    <p:sldId id="314" r:id="rId37"/>
    <p:sldId id="305" r:id="rId38"/>
    <p:sldId id="306" r:id="rId39"/>
    <p:sldId id="307" r:id="rId40"/>
    <p:sldId id="308" r:id="rId41"/>
    <p:sldId id="309" r:id="rId42"/>
    <p:sldId id="315" r:id="rId43"/>
    <p:sldId id="310" r:id="rId44"/>
    <p:sldId id="311" r:id="rId45"/>
    <p:sldId id="312" r:id="rId46"/>
    <p:sldId id="313" r:id="rId47"/>
    <p:sldId id="316" r:id="rId48"/>
    <p:sldId id="317" r:id="rId49"/>
    <p:sldId id="318" r:id="rId50"/>
    <p:sldId id="319" r:id="rId51"/>
    <p:sldId id="320" r:id="rId52"/>
  </p:sldIdLst>
  <p:sldSz cx="18288000" cy="10287000"/>
  <p:notesSz cx="6858000" cy="9144000"/>
  <p:embeddedFontLst>
    <p:embeddedFont>
      <p:font typeface="Calibri" panose="020F0502020204030204" pitchFamily="34" charset="0"/>
      <p:regular r:id="rId53"/>
      <p:bold r:id="rId54"/>
      <p:italic r:id="rId55"/>
      <p:boldItalic r:id="rId56"/>
    </p:embeddedFont>
    <p:embeddedFont>
      <p:font typeface="Glacial Indifference" panose="020B0604020202020204" charset="0"/>
      <p:regular r:id="rId57"/>
    </p:embeddedFont>
    <p:embeddedFont>
      <p:font typeface="Glacial Indifference Bold" panose="020B0604020202020204" charset="0"/>
      <p:regular r:id="rId58"/>
    </p:embeddedFont>
    <p:embeddedFont>
      <p:font typeface="Nine by Five" panose="020B0604020202020204" charset="0"/>
      <p:regular r:id="rId59"/>
    </p:embeddedFont>
    <p:embeddedFont>
      <p:font typeface="Norwester" panose="020B0604020202020204" charset="0"/>
      <p:regular r:id="rId60"/>
    </p:embeddedFont>
    <p:embeddedFont>
      <p:font typeface="Sitka Text" pitchFamily="2" charset="0"/>
      <p:regular r:id="rId61"/>
      <p:bold r:id="rId62"/>
      <p:italic r:id="rId63"/>
      <p:boldItalic r:id="rId6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28" autoAdjust="0"/>
    <p:restoredTop sz="94622" autoAdjust="0"/>
  </p:normalViewPr>
  <p:slideViewPr>
    <p:cSldViewPr>
      <p:cViewPr varScale="1">
        <p:scale>
          <a:sx n="52" d="100"/>
          <a:sy n="52" d="100"/>
        </p:scale>
        <p:origin x="629" y="13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3.fntdata"/><Relationship Id="rId63" Type="http://schemas.openxmlformats.org/officeDocument/2006/relationships/font" Target="fonts/font11.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1.fntdata"/><Relationship Id="rId58" Type="http://schemas.openxmlformats.org/officeDocument/2006/relationships/font" Target="fonts/font6.fntdata"/><Relationship Id="rId66"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5.fntdata"/><Relationship Id="rId61"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8.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4.fntdata"/><Relationship Id="rId64" Type="http://schemas.openxmlformats.org/officeDocument/2006/relationships/font" Target="fonts/font12.fntdata"/><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7.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2.fntdata"/><Relationship Id="rId62" Type="http://schemas.openxmlformats.org/officeDocument/2006/relationships/font" Target="fonts/font10.fntdata"/></Relationships>
</file>

<file path=ppt/media/image1.png>
</file>

<file path=ppt/media/image10.svg>
</file>

<file path=ppt/media/image10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sv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sv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34.png"/><Relationship Id="rId5" Type="http://schemas.openxmlformats.org/officeDocument/2006/relationships/image" Target="../media/image4.svg"/><Relationship Id="rId10" Type="http://schemas.openxmlformats.org/officeDocument/2006/relationships/image" Target="../media/image33.png"/><Relationship Id="rId4" Type="http://schemas.openxmlformats.org/officeDocument/2006/relationships/image" Target="../media/image3.png"/><Relationship Id="rId9" Type="http://schemas.openxmlformats.org/officeDocument/2006/relationships/image" Target="../media/image32.png"/></Relationships>
</file>

<file path=ppt/slides/_rels/slide12.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38.png"/><Relationship Id="rId5" Type="http://schemas.openxmlformats.org/officeDocument/2006/relationships/image" Target="../media/image4.svg"/><Relationship Id="rId10" Type="http://schemas.openxmlformats.org/officeDocument/2006/relationships/image" Target="../media/image37.png"/><Relationship Id="rId4" Type="http://schemas.openxmlformats.org/officeDocument/2006/relationships/image" Target="../media/image3.png"/><Relationship Id="rId9" Type="http://schemas.openxmlformats.org/officeDocument/2006/relationships/image" Target="../media/image36.png"/></Relationships>
</file>

<file path=ppt/slides/_rels/slide1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 Id="rId22" Type="http://schemas.openxmlformats.org/officeDocument/2006/relationships/image" Target="../media/image39.png"/></Relationships>
</file>

<file path=ppt/slides/_rels/slide14.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 Id="rId22" Type="http://schemas.openxmlformats.org/officeDocument/2006/relationships/image" Target="../media/image40.png"/></Relationships>
</file>

<file path=ppt/slides/_rels/slide15.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44.png"/><Relationship Id="rId5" Type="http://schemas.openxmlformats.org/officeDocument/2006/relationships/image" Target="../media/image4.svg"/><Relationship Id="rId10" Type="http://schemas.openxmlformats.org/officeDocument/2006/relationships/image" Target="../media/image43.png"/><Relationship Id="rId4" Type="http://schemas.openxmlformats.org/officeDocument/2006/relationships/image" Target="../media/image3.png"/><Relationship Id="rId9" Type="http://schemas.openxmlformats.org/officeDocument/2006/relationships/image" Target="../media/image42.png"/></Relationships>
</file>

<file path=ppt/slides/_rels/slide18.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4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48.png"/><Relationship Id="rId5" Type="http://schemas.openxmlformats.org/officeDocument/2006/relationships/image" Target="../media/image4.svg"/><Relationship Id="rId10" Type="http://schemas.openxmlformats.org/officeDocument/2006/relationships/image" Target="../media/image47.png"/><Relationship Id="rId4" Type="http://schemas.openxmlformats.org/officeDocument/2006/relationships/image" Target="../media/image3.png"/><Relationship Id="rId9" Type="http://schemas.openxmlformats.org/officeDocument/2006/relationships/image" Target="../media/image46.png"/></Relationships>
</file>

<file path=ppt/slides/_rels/slide19.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 Id="rId22" Type="http://schemas.openxmlformats.org/officeDocument/2006/relationships/image" Target="../media/image50.pn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 Id="rId22" Type="http://schemas.openxmlformats.org/officeDocument/2006/relationships/image" Target="../media/image51.png"/></Relationships>
</file>

<file path=ppt/slides/_rels/slide2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8" Type="http://schemas.openxmlformats.org/officeDocument/2006/relationships/image" Target="../media/image52.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55.png"/><Relationship Id="rId5" Type="http://schemas.openxmlformats.org/officeDocument/2006/relationships/image" Target="../media/image4.svg"/><Relationship Id="rId10" Type="http://schemas.openxmlformats.org/officeDocument/2006/relationships/image" Target="../media/image54.png"/><Relationship Id="rId4" Type="http://schemas.openxmlformats.org/officeDocument/2006/relationships/image" Target="../media/image3.png"/><Relationship Id="rId9" Type="http://schemas.openxmlformats.org/officeDocument/2006/relationships/image" Target="../media/image53.png"/></Relationships>
</file>

<file path=ppt/slides/_rels/slide23.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5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58.png"/><Relationship Id="rId5" Type="http://schemas.openxmlformats.org/officeDocument/2006/relationships/image" Target="../media/image4.svg"/><Relationship Id="rId10" Type="http://schemas.openxmlformats.org/officeDocument/2006/relationships/image" Target="../media/image57.png"/><Relationship Id="rId4" Type="http://schemas.openxmlformats.org/officeDocument/2006/relationships/image" Target="../media/image3.png"/><Relationship Id="rId9" Type="http://schemas.openxmlformats.org/officeDocument/2006/relationships/image" Target="../media/image56.png"/></Relationships>
</file>

<file path=ppt/slides/_rels/slide24.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 Id="rId22" Type="http://schemas.openxmlformats.org/officeDocument/2006/relationships/image" Target="../media/image60.png"/></Relationships>
</file>

<file path=ppt/slides/_rels/slide25.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23" Type="http://schemas.openxmlformats.org/officeDocument/2006/relationships/image" Target="../media/image62.pn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 Id="rId22" Type="http://schemas.openxmlformats.org/officeDocument/2006/relationships/image" Target="../media/image61.png"/></Relationships>
</file>

<file path=ppt/slides/_rels/slide26.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s>
</file>

<file path=ppt/slides/_rels/slide27.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8" Type="http://schemas.openxmlformats.org/officeDocument/2006/relationships/image" Target="../media/image63.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66.png"/><Relationship Id="rId5" Type="http://schemas.openxmlformats.org/officeDocument/2006/relationships/image" Target="../media/image4.svg"/><Relationship Id="rId10" Type="http://schemas.openxmlformats.org/officeDocument/2006/relationships/image" Target="../media/image65.png"/><Relationship Id="rId4" Type="http://schemas.openxmlformats.org/officeDocument/2006/relationships/image" Target="../media/image3.png"/><Relationship Id="rId9" Type="http://schemas.openxmlformats.org/officeDocument/2006/relationships/image" Target="../media/image64.png"/></Relationships>
</file>

<file path=ppt/slides/_rels/slide29.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6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68.png"/><Relationship Id="rId5" Type="http://schemas.openxmlformats.org/officeDocument/2006/relationships/image" Target="../media/image4.svg"/><Relationship Id="rId10" Type="http://schemas.openxmlformats.org/officeDocument/2006/relationships/image" Target="../media/image67.png"/><Relationship Id="rId4" Type="http://schemas.openxmlformats.org/officeDocument/2006/relationships/image" Target="../media/image3.png"/><Relationship Id="rId9" Type="http://schemas.openxmlformats.org/officeDocument/2006/relationships/image" Target="../media/image58.png"/></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s>
</file>

<file path=ppt/slides/_rels/slide30.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 Id="rId22" Type="http://schemas.openxmlformats.org/officeDocument/2006/relationships/image" Target="../media/image70.png"/></Relationships>
</file>

<file path=ppt/slides/_rels/slide3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 Id="rId22" Type="http://schemas.openxmlformats.org/officeDocument/2006/relationships/image" Target="../media/image71.png"/></Relationships>
</file>

<file path=ppt/slides/_rels/slide32.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s>
</file>

<file path=ppt/slides/_rels/slide33.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34.xml.rels><?xml version="1.0" encoding="UTF-8" standalone="yes"?>
<Relationships xmlns="http://schemas.openxmlformats.org/package/2006/relationships"><Relationship Id="rId8" Type="http://schemas.openxmlformats.org/officeDocument/2006/relationships/image" Target="../media/image72.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75.png"/><Relationship Id="rId5" Type="http://schemas.openxmlformats.org/officeDocument/2006/relationships/image" Target="../media/image4.svg"/><Relationship Id="rId10" Type="http://schemas.openxmlformats.org/officeDocument/2006/relationships/image" Target="../media/image74.png"/><Relationship Id="rId4" Type="http://schemas.openxmlformats.org/officeDocument/2006/relationships/image" Target="../media/image3.png"/><Relationship Id="rId9" Type="http://schemas.openxmlformats.org/officeDocument/2006/relationships/image" Target="../media/image73.png"/></Relationships>
</file>

<file path=ppt/slides/_rels/slide35.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7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77.png"/><Relationship Id="rId5" Type="http://schemas.openxmlformats.org/officeDocument/2006/relationships/image" Target="../media/image4.svg"/><Relationship Id="rId10" Type="http://schemas.openxmlformats.org/officeDocument/2006/relationships/image" Target="../media/image76.png"/><Relationship Id="rId4" Type="http://schemas.openxmlformats.org/officeDocument/2006/relationships/image" Target="../media/image3.png"/><Relationship Id="rId9" Type="http://schemas.openxmlformats.org/officeDocument/2006/relationships/image" Target="../media/image58.png"/></Relationships>
</file>

<file path=ppt/slides/_rels/slide36.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23" Type="http://schemas.openxmlformats.org/officeDocument/2006/relationships/image" Target="../media/image80.pn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 Id="rId22" Type="http://schemas.openxmlformats.org/officeDocument/2006/relationships/image" Target="../media/image79.png"/></Relationships>
</file>

<file path=ppt/slides/_rels/slide37.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 Id="rId22" Type="http://schemas.openxmlformats.org/officeDocument/2006/relationships/image" Target="../media/image79.png"/></Relationships>
</file>

<file path=ppt/slides/_rels/slide38.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39.xml.rels><?xml version="1.0" encoding="UTF-8" standalone="yes"?>
<Relationships xmlns="http://schemas.openxmlformats.org/package/2006/relationships"><Relationship Id="rId8" Type="http://schemas.openxmlformats.org/officeDocument/2006/relationships/image" Target="../media/image81.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84.png"/><Relationship Id="rId5" Type="http://schemas.openxmlformats.org/officeDocument/2006/relationships/image" Target="../media/image4.svg"/><Relationship Id="rId10" Type="http://schemas.openxmlformats.org/officeDocument/2006/relationships/image" Target="../media/image83.png"/><Relationship Id="rId4" Type="http://schemas.openxmlformats.org/officeDocument/2006/relationships/image" Target="../media/image3.png"/><Relationship Id="rId9" Type="http://schemas.openxmlformats.org/officeDocument/2006/relationships/image" Target="../media/image82.png"/></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s>
</file>

<file path=ppt/slides/_rels/slide40.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87.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86.png"/><Relationship Id="rId5" Type="http://schemas.openxmlformats.org/officeDocument/2006/relationships/image" Target="../media/image4.svg"/><Relationship Id="rId10" Type="http://schemas.openxmlformats.org/officeDocument/2006/relationships/image" Target="../media/image85.png"/><Relationship Id="rId4" Type="http://schemas.openxmlformats.org/officeDocument/2006/relationships/image" Target="../media/image3.png"/><Relationship Id="rId9" Type="http://schemas.openxmlformats.org/officeDocument/2006/relationships/image" Target="../media/image58.png"/></Relationships>
</file>

<file path=ppt/slides/_rels/slide4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 Id="rId22" Type="http://schemas.openxmlformats.org/officeDocument/2006/relationships/image" Target="../media/image88.png"/></Relationships>
</file>

<file path=ppt/slides/_rels/slide42.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s>
</file>

<file path=ppt/slides/_rels/slide43.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44.xml.rels><?xml version="1.0" encoding="UTF-8" standalone="yes"?>
<Relationships xmlns="http://schemas.openxmlformats.org/package/2006/relationships"><Relationship Id="rId8" Type="http://schemas.openxmlformats.org/officeDocument/2006/relationships/image" Target="../media/image89.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92.png"/><Relationship Id="rId5" Type="http://schemas.openxmlformats.org/officeDocument/2006/relationships/image" Target="../media/image4.svg"/><Relationship Id="rId10" Type="http://schemas.openxmlformats.org/officeDocument/2006/relationships/image" Target="../media/image91.png"/><Relationship Id="rId4" Type="http://schemas.openxmlformats.org/officeDocument/2006/relationships/image" Target="../media/image3.png"/><Relationship Id="rId9" Type="http://schemas.openxmlformats.org/officeDocument/2006/relationships/image" Target="../media/image90.png"/></Relationships>
</file>

<file path=ppt/slides/_rels/slide45.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95.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94.png"/><Relationship Id="rId5" Type="http://schemas.openxmlformats.org/officeDocument/2006/relationships/image" Target="../media/image4.svg"/><Relationship Id="rId10" Type="http://schemas.openxmlformats.org/officeDocument/2006/relationships/image" Target="../media/image93.png"/><Relationship Id="rId4" Type="http://schemas.openxmlformats.org/officeDocument/2006/relationships/image" Target="../media/image3.png"/><Relationship Id="rId9" Type="http://schemas.openxmlformats.org/officeDocument/2006/relationships/image" Target="../media/image58.png"/></Relationships>
</file>

<file path=ppt/slides/_rels/slide46.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 Id="rId22" Type="http://schemas.openxmlformats.org/officeDocument/2006/relationships/image" Target="../media/image96.png"/></Relationships>
</file>

<file path=ppt/slides/_rels/slide47.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s>
</file>

<file path=ppt/slides/_rels/slide48.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 Id="rId22" Type="http://schemas.openxmlformats.org/officeDocument/2006/relationships/image" Target="../media/image97.png"/></Relationships>
</file>

<file path=ppt/slides/_rels/slide49.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24" Type="http://schemas.openxmlformats.org/officeDocument/2006/relationships/image" Target="../media/image100.png"/><Relationship Id="rId5" Type="http://schemas.openxmlformats.org/officeDocument/2006/relationships/image" Target="../media/image4.svg"/><Relationship Id="rId15" Type="http://schemas.openxmlformats.org/officeDocument/2006/relationships/image" Target="../media/image14.svg"/><Relationship Id="rId23" Type="http://schemas.openxmlformats.org/officeDocument/2006/relationships/image" Target="../media/image99.pn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 Id="rId22" Type="http://schemas.openxmlformats.org/officeDocument/2006/relationships/image" Target="../media/image98.png"/></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s>
</file>

<file path=ppt/slides/_rels/slide5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24.png"/><Relationship Id="rId5" Type="http://schemas.openxmlformats.org/officeDocument/2006/relationships/image" Target="../media/image4.svg"/><Relationship Id="rId10" Type="http://schemas.openxmlformats.org/officeDocument/2006/relationships/image" Target="../media/image23.png"/><Relationship Id="rId4" Type="http://schemas.openxmlformats.org/officeDocument/2006/relationships/image" Target="../media/image3.png"/><Relationship Id="rId9" Type="http://schemas.openxmlformats.org/officeDocument/2006/relationships/image" Target="../media/image22.png"/></Relationships>
</file>

<file path=ppt/slides/_rels/slide7.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10" Type="http://schemas.openxmlformats.org/officeDocument/2006/relationships/image" Target="../media/image27.png"/><Relationship Id="rId4" Type="http://schemas.openxmlformats.org/officeDocument/2006/relationships/image" Target="../media/image3.png"/><Relationship Id="rId9" Type="http://schemas.openxmlformats.org/officeDocument/2006/relationships/image" Target="../media/image26.png"/></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23" Type="http://schemas.openxmlformats.org/officeDocument/2006/relationships/image" Target="../media/image29.pn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 Id="rId22" Type="http://schemas.openxmlformats.org/officeDocument/2006/relationships/image" Target="../media/image28.png"/></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 Id="rId22"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grpSp>
        <p:nvGrpSpPr>
          <p:cNvPr id="12" name="Group 12"/>
          <p:cNvGrpSpPr/>
          <p:nvPr/>
        </p:nvGrpSpPr>
        <p:grpSpPr>
          <a:xfrm>
            <a:off x="2305558" y="1822177"/>
            <a:ext cx="13435453" cy="6649927"/>
            <a:chOff x="0" y="0"/>
            <a:chExt cx="3538556" cy="1751421"/>
          </a:xfrm>
        </p:grpSpPr>
        <p:sp>
          <p:nvSpPr>
            <p:cNvPr id="13" name="Freeform 13"/>
            <p:cNvSpPr/>
            <p:nvPr/>
          </p:nvSpPr>
          <p:spPr>
            <a:xfrm>
              <a:off x="0" y="0"/>
              <a:ext cx="3538556" cy="1751421"/>
            </a:xfrm>
            <a:custGeom>
              <a:avLst/>
              <a:gdLst/>
              <a:ahLst/>
              <a:cxnLst/>
              <a:rect l="l" t="t" r="r" b="b"/>
              <a:pathLst>
                <a:path w="3538556" h="1751421">
                  <a:moveTo>
                    <a:pt x="29388" y="0"/>
                  </a:moveTo>
                  <a:lnTo>
                    <a:pt x="3509168" y="0"/>
                  </a:lnTo>
                  <a:cubicBezTo>
                    <a:pt x="3525398" y="0"/>
                    <a:pt x="3538556" y="13157"/>
                    <a:pt x="3538556" y="29388"/>
                  </a:cubicBezTo>
                  <a:lnTo>
                    <a:pt x="3538556" y="1722033"/>
                  </a:lnTo>
                  <a:cubicBezTo>
                    <a:pt x="3538556" y="1738264"/>
                    <a:pt x="3525398" y="1751421"/>
                    <a:pt x="3509168" y="1751421"/>
                  </a:cubicBezTo>
                  <a:lnTo>
                    <a:pt x="29388" y="1751421"/>
                  </a:lnTo>
                  <a:cubicBezTo>
                    <a:pt x="13157" y="1751421"/>
                    <a:pt x="0" y="1738264"/>
                    <a:pt x="0" y="1722033"/>
                  </a:cubicBezTo>
                  <a:lnTo>
                    <a:pt x="0" y="29388"/>
                  </a:lnTo>
                  <a:cubicBezTo>
                    <a:pt x="0" y="13157"/>
                    <a:pt x="13157" y="0"/>
                    <a:pt x="29388" y="0"/>
                  </a:cubicBezTo>
                  <a:close/>
                </a:path>
              </a:pathLst>
            </a:custGeom>
            <a:solidFill>
              <a:srgbClr val="FFFFFF"/>
            </a:solidFill>
            <a:ln w="190500" cap="rnd">
              <a:solidFill>
                <a:srgbClr val="737373"/>
              </a:solidFill>
              <a:prstDash val="solid"/>
              <a:round/>
            </a:ln>
          </p:spPr>
          <p:txBody>
            <a:bodyPr/>
            <a:lstStyle/>
            <a:p>
              <a:endParaRPr lang="en-US"/>
            </a:p>
          </p:txBody>
        </p:sp>
        <p:sp>
          <p:nvSpPr>
            <p:cNvPr id="14" name="TextBox 14"/>
            <p:cNvSpPr txBox="1"/>
            <p:nvPr/>
          </p:nvSpPr>
          <p:spPr>
            <a:xfrm>
              <a:off x="0" y="-38100"/>
              <a:ext cx="3538556" cy="1789521"/>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3758694" y="4456353"/>
            <a:ext cx="11111034" cy="1362681"/>
          </a:xfrm>
          <a:prstGeom prst="rect">
            <a:avLst/>
          </a:prstGeom>
        </p:spPr>
        <p:txBody>
          <a:bodyPr lIns="0" tIns="0" rIns="0" bIns="0" rtlCol="0" anchor="t">
            <a:spAutoFit/>
          </a:bodyPr>
          <a:lstStyle/>
          <a:p>
            <a:pPr algn="ctr">
              <a:lnSpc>
                <a:spcPts val="11906"/>
              </a:lnSpc>
              <a:spcBef>
                <a:spcPct val="0"/>
              </a:spcBef>
            </a:pPr>
            <a:r>
              <a:rPr lang="en-US" sz="8504" dirty="0">
                <a:solidFill>
                  <a:srgbClr val="000000"/>
                </a:solidFill>
                <a:latin typeface="Norwester"/>
              </a:rPr>
              <a:t>RANDOM VARIABLES</a:t>
            </a:r>
          </a:p>
        </p:txBody>
      </p:sp>
      <p:sp>
        <p:nvSpPr>
          <p:cNvPr id="16" name="TextBox 16"/>
          <p:cNvSpPr txBox="1"/>
          <p:nvPr/>
        </p:nvSpPr>
        <p:spPr>
          <a:xfrm>
            <a:off x="5391596" y="3422852"/>
            <a:ext cx="7955080" cy="1406282"/>
          </a:xfrm>
          <a:prstGeom prst="rect">
            <a:avLst/>
          </a:prstGeom>
        </p:spPr>
        <p:txBody>
          <a:bodyPr lIns="0" tIns="0" rIns="0" bIns="0" rtlCol="0" anchor="t">
            <a:spAutoFit/>
          </a:bodyPr>
          <a:lstStyle/>
          <a:p>
            <a:pPr algn="ctr">
              <a:lnSpc>
                <a:spcPts val="11906"/>
              </a:lnSpc>
              <a:spcBef>
                <a:spcPct val="0"/>
              </a:spcBef>
            </a:pPr>
            <a:r>
              <a:rPr lang="en-US" sz="8504" spc="1887" dirty="0">
                <a:solidFill>
                  <a:srgbClr val="000000"/>
                </a:solidFill>
                <a:latin typeface="Nine by Five"/>
              </a:rPr>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88019"/>
            <a:ext cx="14631264" cy="10375019"/>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D9D9D9"/>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661565" y="111484"/>
            <a:ext cx="12372703" cy="1349728"/>
          </a:xfrm>
          <a:prstGeom prst="rect">
            <a:avLst/>
          </a:prstGeom>
        </p:spPr>
        <p:txBody>
          <a:bodyPr lIns="0" tIns="0" rIns="0" bIns="0" rtlCol="0" anchor="t">
            <a:spAutoFit/>
          </a:bodyPr>
          <a:lstStyle/>
          <a:p>
            <a:pPr>
              <a:lnSpc>
                <a:spcPts val="11906"/>
              </a:lnSpc>
              <a:spcBef>
                <a:spcPct val="0"/>
              </a:spcBef>
            </a:pPr>
            <a:r>
              <a:rPr lang="en-US" sz="8000" dirty="0">
                <a:solidFill>
                  <a:srgbClr val="000000"/>
                </a:solidFill>
                <a:latin typeface="Norwester" panose="020B0604020202020204" charset="0"/>
              </a:rPr>
              <a:t>2-Benomial Distribution</a:t>
            </a:r>
          </a:p>
        </p:txBody>
      </p:sp>
      <p:sp>
        <p:nvSpPr>
          <p:cNvPr id="9" name="TextBox 9"/>
          <p:cNvSpPr txBox="1"/>
          <p:nvPr/>
        </p:nvSpPr>
        <p:spPr>
          <a:xfrm>
            <a:off x="172065" y="1957349"/>
            <a:ext cx="13924935" cy="8231484"/>
          </a:xfrm>
          <a:prstGeom prst="rect">
            <a:avLst/>
          </a:prstGeom>
        </p:spPr>
        <p:txBody>
          <a:bodyPr wrap="square" lIns="0" tIns="0" rIns="0" bIns="0" rtlCol="0" anchor="t">
            <a:spAutoFit/>
          </a:bodyPr>
          <a:lstStyle/>
          <a:p>
            <a:pPr marL="1105986" lvl="1" indent="-552993">
              <a:lnSpc>
                <a:spcPts val="7171"/>
              </a:lnSpc>
              <a:buFont typeface="Arial"/>
              <a:buChar char="•"/>
            </a:pPr>
            <a:r>
              <a:rPr lang="en-US" sz="4500" dirty="0">
                <a:solidFill>
                  <a:srgbClr val="000000"/>
                </a:solidFill>
              </a:rPr>
              <a:t>Deals with the probability of having 'x' successes in 'n' trials , Binomial Def: deals with the probability of having 'x' successes in 'n' trials. In each trial, there are two outcomes (success or failure) </a:t>
            </a:r>
          </a:p>
          <a:p>
            <a:pPr marL="1105986" lvl="1" indent="-552993">
              <a:lnSpc>
                <a:spcPts val="7171"/>
              </a:lnSpc>
              <a:buFont typeface="Arial"/>
              <a:buChar char="•"/>
            </a:pPr>
            <a:r>
              <a:rPr lang="en-US" sz="4500" dirty="0">
                <a:solidFill>
                  <a:srgbClr val="000000"/>
                </a:solidFill>
              </a:rPr>
              <a:t>It’s Parameter : </a:t>
            </a:r>
          </a:p>
          <a:p>
            <a:pPr marL="552993" lvl="1" algn="ctr">
              <a:lnSpc>
                <a:spcPts val="7171"/>
              </a:lnSpc>
            </a:pPr>
            <a:r>
              <a:rPr lang="en-US" sz="4500" dirty="0">
                <a:solidFill>
                  <a:srgbClr val="000000"/>
                </a:solidFill>
              </a:rPr>
              <a:t>  P: is the probability of success</a:t>
            </a:r>
          </a:p>
          <a:p>
            <a:pPr marL="552993" lvl="1" algn="ctr">
              <a:lnSpc>
                <a:spcPts val="7171"/>
              </a:lnSpc>
            </a:pPr>
            <a:r>
              <a:rPr lang="en-US" sz="4500" dirty="0">
                <a:solidFill>
                  <a:srgbClr val="000000"/>
                </a:solidFill>
              </a:rPr>
              <a:t>q: is the probability of failure</a:t>
            </a:r>
          </a:p>
          <a:p>
            <a:pPr marL="552993" lvl="1" algn="ctr">
              <a:lnSpc>
                <a:spcPts val="7171"/>
              </a:lnSpc>
            </a:pPr>
            <a:r>
              <a:rPr lang="en-US" sz="4500" dirty="0">
                <a:solidFill>
                  <a:srgbClr val="000000"/>
                </a:solidFill>
              </a:rPr>
              <a:t>   n: is the total number of trials.</a:t>
            </a:r>
          </a:p>
          <a:p>
            <a:pPr marL="552993" lvl="1" algn="ctr">
              <a:lnSpc>
                <a:spcPts val="7171"/>
              </a:lnSpc>
            </a:pPr>
            <a:r>
              <a:rPr lang="en-US" sz="4500" dirty="0">
                <a:solidFill>
                  <a:srgbClr val="000000"/>
                </a:solidFill>
              </a:rPr>
              <a:t>k: is the number of successes</a:t>
            </a:r>
          </a:p>
        </p:txBody>
      </p:sp>
      <p:sp>
        <p:nvSpPr>
          <p:cNvPr id="10" name="AutoShape 10"/>
          <p:cNvSpPr/>
          <p:nvPr/>
        </p:nvSpPr>
        <p:spPr>
          <a:xfrm flipV="1">
            <a:off x="296928" y="1454485"/>
            <a:ext cx="11098345" cy="0"/>
          </a:xfrm>
          <a:prstGeom prst="line">
            <a:avLst/>
          </a:prstGeom>
          <a:ln w="123825" cap="flat">
            <a:solidFill>
              <a:srgbClr val="D9D9D9"/>
            </a:solidFill>
            <a:prstDash val="solid"/>
            <a:headEnd type="none" w="sm" len="sm"/>
            <a:tailEnd type="none" w="sm" len="sm"/>
          </a:ln>
        </p:spPr>
        <p:txBody>
          <a:bodyPr/>
          <a:lstStyle/>
          <a:p>
            <a:endParaRPr lang="en-US"/>
          </a:p>
        </p:txBody>
      </p:sp>
    </p:spTree>
    <p:extLst>
      <p:ext uri="{BB962C8B-B14F-4D97-AF65-F5344CB8AC3E}">
        <p14:creationId xmlns:p14="http://schemas.microsoft.com/office/powerpoint/2010/main" val="14585202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88019"/>
            <a:ext cx="15172732" cy="10375020"/>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737373"/>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1371600" y="506358"/>
            <a:ext cx="12725400" cy="8223405"/>
          </a:xfrm>
          <a:prstGeom prst="rect">
            <a:avLst/>
          </a:prstGeom>
        </p:spPr>
        <p:txBody>
          <a:bodyPr wrap="square" lIns="0" tIns="0" rIns="0" bIns="0" rtlCol="0" anchor="t">
            <a:spAutoFit/>
          </a:bodyPr>
          <a:lstStyle/>
          <a:p>
            <a:pPr>
              <a:lnSpc>
                <a:spcPts val="7171"/>
              </a:lnSpc>
              <a:spcBef>
                <a:spcPct val="0"/>
              </a:spcBef>
            </a:pPr>
            <a:r>
              <a:rPr lang="en-US" sz="5122" dirty="0">
                <a:solidFill>
                  <a:srgbClr val="000000"/>
                </a:solidFill>
                <a:latin typeface="Glacial Indifference"/>
              </a:rPr>
              <a:t>           </a:t>
            </a:r>
            <a:r>
              <a:rPr lang="en-US" sz="4500" dirty="0">
                <a:solidFill>
                  <a:srgbClr val="000000"/>
                </a:solidFill>
              </a:rPr>
              <a:t>It’s Probability Mass Function(PMF):</a:t>
            </a: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r>
              <a:rPr kumimoji="0" lang="en-US" sz="4500" b="0" i="0" u="none" strike="noStrike" kern="1200" cap="none" spc="0" normalizeH="0" baseline="0" noProof="0" dirty="0">
                <a:ln>
                  <a:noFill/>
                </a:ln>
                <a:solidFill>
                  <a:srgbClr val="000000"/>
                </a:solidFill>
                <a:effectLst/>
                <a:uLnTx/>
                <a:uFillTx/>
                <a:latin typeface="Glacial Indifference"/>
                <a:ea typeface="+mn-ea"/>
                <a:cs typeface="+mn-cs"/>
              </a:rPr>
              <a:t>         </a:t>
            </a:r>
            <a:r>
              <a:rPr kumimoji="0" lang="en-US" sz="4500" b="0" i="0" u="none" strike="noStrike" kern="1200" cap="none" spc="0" normalizeH="0" baseline="0" noProof="0" dirty="0">
                <a:ln>
                  <a:noFill/>
                </a:ln>
                <a:solidFill>
                  <a:srgbClr val="000000"/>
                </a:solidFill>
                <a:effectLst/>
                <a:uLnTx/>
                <a:uFillTx/>
                <a:ea typeface="+mn-ea"/>
                <a:cs typeface="+mn-cs"/>
              </a:rPr>
              <a:t>It’s Cumulative </a:t>
            </a:r>
            <a:r>
              <a:rPr lang="en-US" sz="4500" dirty="0">
                <a:solidFill>
                  <a:srgbClr val="000000"/>
                </a:solidFill>
              </a:rPr>
              <a:t>D</a:t>
            </a:r>
            <a:r>
              <a:rPr kumimoji="0" lang="en-US" sz="4500" b="0" i="0" u="none" strike="noStrike" kern="1200" cap="none" spc="0" normalizeH="0" baseline="0" noProof="0" dirty="0" err="1">
                <a:ln>
                  <a:noFill/>
                </a:ln>
                <a:solidFill>
                  <a:srgbClr val="000000"/>
                </a:solidFill>
                <a:effectLst/>
                <a:uLnTx/>
                <a:uFillTx/>
                <a:ea typeface="+mn-ea"/>
                <a:cs typeface="+mn-cs"/>
              </a:rPr>
              <a:t>istribution</a:t>
            </a:r>
            <a:r>
              <a:rPr kumimoji="0" lang="en-US" sz="4500" b="0" i="0" u="none" strike="noStrike" kern="1200" cap="none" spc="0" normalizeH="0" baseline="0" noProof="0" dirty="0">
                <a:ln>
                  <a:noFill/>
                </a:ln>
                <a:solidFill>
                  <a:srgbClr val="000000"/>
                </a:solidFill>
                <a:effectLst/>
                <a:uLnTx/>
                <a:uFillTx/>
                <a:ea typeface="+mn-ea"/>
                <a:cs typeface="+mn-cs"/>
              </a:rPr>
              <a:t> Function(CDF):</a:t>
            </a: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p:txBody>
      </p:sp>
      <p:pic>
        <p:nvPicPr>
          <p:cNvPr id="11" name="Picture 10">
            <a:extLst>
              <a:ext uri="{FF2B5EF4-FFF2-40B4-BE49-F238E27FC236}">
                <a16:creationId xmlns:a16="http://schemas.microsoft.com/office/drawing/2014/main" id="{6E5F83CC-690A-8A33-F7E1-F2C833A3B014}"/>
              </a:ext>
            </a:extLst>
          </p:cNvPr>
          <p:cNvPicPr>
            <a:picLocks noChangeAspect="1"/>
          </p:cNvPicPr>
          <p:nvPr/>
        </p:nvPicPr>
        <p:blipFill>
          <a:blip r:embed="rId8"/>
          <a:stretch>
            <a:fillRect/>
          </a:stretch>
        </p:blipFill>
        <p:spPr>
          <a:xfrm>
            <a:off x="2323859" y="2558199"/>
            <a:ext cx="4495800" cy="1323735"/>
          </a:xfrm>
          <a:prstGeom prst="rect">
            <a:avLst/>
          </a:prstGeom>
        </p:spPr>
      </p:pic>
      <p:pic>
        <p:nvPicPr>
          <p:cNvPr id="12" name="Picture 11">
            <a:extLst>
              <a:ext uri="{FF2B5EF4-FFF2-40B4-BE49-F238E27FC236}">
                <a16:creationId xmlns:a16="http://schemas.microsoft.com/office/drawing/2014/main" id="{CF6E7B0E-AEBE-21C8-F3B3-67AC5DD4D4B1}"/>
              </a:ext>
            </a:extLst>
          </p:cNvPr>
          <p:cNvPicPr>
            <a:picLocks noChangeAspect="1"/>
          </p:cNvPicPr>
          <p:nvPr/>
        </p:nvPicPr>
        <p:blipFill rotWithShape="1">
          <a:blip r:embed="rId9"/>
          <a:srcRect l="1231" t="6327" r="1902" b="8053"/>
          <a:stretch/>
        </p:blipFill>
        <p:spPr>
          <a:xfrm>
            <a:off x="7829636" y="1617584"/>
            <a:ext cx="5219657" cy="3200400"/>
          </a:xfrm>
          <a:prstGeom prst="rect">
            <a:avLst/>
          </a:prstGeom>
        </p:spPr>
      </p:pic>
      <p:pic>
        <p:nvPicPr>
          <p:cNvPr id="13" name="Picture 12">
            <a:extLst>
              <a:ext uri="{FF2B5EF4-FFF2-40B4-BE49-F238E27FC236}">
                <a16:creationId xmlns:a16="http://schemas.microsoft.com/office/drawing/2014/main" id="{E6D344FC-53B8-BE9C-FD9B-2138F045F6D1}"/>
              </a:ext>
            </a:extLst>
          </p:cNvPr>
          <p:cNvPicPr>
            <a:picLocks noChangeAspect="1"/>
          </p:cNvPicPr>
          <p:nvPr/>
        </p:nvPicPr>
        <p:blipFill>
          <a:blip r:embed="rId10"/>
          <a:stretch>
            <a:fillRect/>
          </a:stretch>
        </p:blipFill>
        <p:spPr>
          <a:xfrm>
            <a:off x="2742959" y="7403741"/>
            <a:ext cx="3657600" cy="643433"/>
          </a:xfrm>
          <a:prstGeom prst="rect">
            <a:avLst/>
          </a:prstGeom>
        </p:spPr>
      </p:pic>
      <p:pic>
        <p:nvPicPr>
          <p:cNvPr id="14" name="Picture 13">
            <a:extLst>
              <a:ext uri="{FF2B5EF4-FFF2-40B4-BE49-F238E27FC236}">
                <a16:creationId xmlns:a16="http://schemas.microsoft.com/office/drawing/2014/main" id="{C956F820-69C7-F084-858D-5EE6CFEDF1EC}"/>
              </a:ext>
            </a:extLst>
          </p:cNvPr>
          <p:cNvPicPr>
            <a:picLocks noChangeAspect="1"/>
          </p:cNvPicPr>
          <p:nvPr/>
        </p:nvPicPr>
        <p:blipFill>
          <a:blip r:embed="rId11"/>
          <a:stretch>
            <a:fillRect/>
          </a:stretch>
        </p:blipFill>
        <p:spPr>
          <a:xfrm>
            <a:off x="8182104" y="5996152"/>
            <a:ext cx="4700523" cy="3911779"/>
          </a:xfrm>
          <a:prstGeom prst="rect">
            <a:avLst/>
          </a:prstGeom>
        </p:spPr>
      </p:pic>
    </p:spTree>
    <p:extLst>
      <p:ext uri="{BB962C8B-B14F-4D97-AF65-F5344CB8AC3E}">
        <p14:creationId xmlns:p14="http://schemas.microsoft.com/office/powerpoint/2010/main" val="11738702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88019"/>
            <a:ext cx="15172732" cy="10375020"/>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737373"/>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1371600" y="506358"/>
            <a:ext cx="12725400" cy="4530086"/>
          </a:xfrm>
          <a:prstGeom prst="rect">
            <a:avLst/>
          </a:prstGeom>
        </p:spPr>
        <p:txBody>
          <a:bodyPr wrap="square" lIns="0" tIns="0" rIns="0" bIns="0" rtlCol="0" anchor="t">
            <a:spAutoFit/>
          </a:bodyPr>
          <a:lstStyle/>
          <a:p>
            <a:pPr>
              <a:lnSpc>
                <a:spcPts val="7171"/>
              </a:lnSpc>
              <a:spcBef>
                <a:spcPct val="0"/>
              </a:spcBef>
            </a:pPr>
            <a:r>
              <a:rPr lang="en-US" sz="4500" dirty="0">
                <a:solidFill>
                  <a:srgbClr val="000000"/>
                </a:solidFill>
              </a:rPr>
              <a:t>                                   It’s Histogram</a:t>
            </a:r>
            <a:r>
              <a:rPr kumimoji="0" lang="en-US" sz="4500" b="0" i="0" u="none" strike="noStrike" kern="1200" cap="none" spc="0" normalizeH="0" baseline="0" noProof="0" dirty="0">
                <a:ln>
                  <a:noFill/>
                </a:ln>
                <a:solidFill>
                  <a:srgbClr val="000000"/>
                </a:solidFill>
                <a:effectLst/>
                <a:uLnTx/>
                <a:uFillTx/>
                <a:ea typeface="+mn-ea"/>
                <a:cs typeface="+mn-cs"/>
              </a:rPr>
              <a:t>:</a:t>
            </a:r>
            <a:endParaRPr lang="en-US" sz="4500" dirty="0">
              <a:solidFill>
                <a:srgbClr val="000000"/>
              </a:solidFill>
            </a:endParaRPr>
          </a:p>
          <a:p>
            <a:pPr>
              <a:lnSpc>
                <a:spcPts val="7171"/>
              </a:lnSpc>
              <a:spcBef>
                <a:spcPct val="0"/>
              </a:spcBef>
            </a:pPr>
            <a:endParaRPr kumimoji="0" lang="en-US" sz="4500" b="0" i="0" u="none" strike="noStrike" kern="1200" cap="none" spc="0" normalizeH="0" baseline="0" noProof="0" dirty="0">
              <a:ln>
                <a:noFill/>
              </a:ln>
              <a:solidFill>
                <a:srgbClr val="000000"/>
              </a:solidFill>
              <a:effectLst/>
              <a:uLnTx/>
              <a:uFillTx/>
              <a:ea typeface="+mn-ea"/>
              <a:cs typeface="+mn-cs"/>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p:txBody>
      </p:sp>
      <p:pic>
        <p:nvPicPr>
          <p:cNvPr id="8" name="Picture 7">
            <a:extLst>
              <a:ext uri="{FF2B5EF4-FFF2-40B4-BE49-F238E27FC236}">
                <a16:creationId xmlns:a16="http://schemas.microsoft.com/office/drawing/2014/main" id="{AA5A6E6D-9D4F-CE1D-D50D-B130BBF4BE34}"/>
              </a:ext>
            </a:extLst>
          </p:cNvPr>
          <p:cNvPicPr>
            <a:picLocks noChangeAspect="1"/>
          </p:cNvPicPr>
          <p:nvPr/>
        </p:nvPicPr>
        <p:blipFill>
          <a:blip r:embed="rId8"/>
          <a:stretch>
            <a:fillRect/>
          </a:stretch>
        </p:blipFill>
        <p:spPr>
          <a:xfrm>
            <a:off x="9525000" y="6646724"/>
            <a:ext cx="2895851" cy="914479"/>
          </a:xfrm>
          <a:prstGeom prst="rect">
            <a:avLst/>
          </a:prstGeom>
        </p:spPr>
      </p:pic>
      <p:pic>
        <p:nvPicPr>
          <p:cNvPr id="16" name="Picture 15">
            <a:extLst>
              <a:ext uri="{FF2B5EF4-FFF2-40B4-BE49-F238E27FC236}">
                <a16:creationId xmlns:a16="http://schemas.microsoft.com/office/drawing/2014/main" id="{E409CCB8-D7C3-ACC6-E4CD-9AEF5670DF93}"/>
              </a:ext>
            </a:extLst>
          </p:cNvPr>
          <p:cNvPicPr>
            <a:picLocks noChangeAspect="1"/>
          </p:cNvPicPr>
          <p:nvPr/>
        </p:nvPicPr>
        <p:blipFill rotWithShape="1">
          <a:blip r:embed="rId9"/>
          <a:srcRect l="2869" t="9375" r="2869" b="8917"/>
          <a:stretch/>
        </p:blipFill>
        <p:spPr>
          <a:xfrm>
            <a:off x="4548610" y="1946463"/>
            <a:ext cx="6483937" cy="3753541"/>
          </a:xfrm>
          <a:prstGeom prst="rect">
            <a:avLst/>
          </a:prstGeom>
        </p:spPr>
      </p:pic>
      <p:pic>
        <p:nvPicPr>
          <p:cNvPr id="20" name="Picture 19">
            <a:extLst>
              <a:ext uri="{FF2B5EF4-FFF2-40B4-BE49-F238E27FC236}">
                <a16:creationId xmlns:a16="http://schemas.microsoft.com/office/drawing/2014/main" id="{B53D3112-9447-D12E-383A-EFE05513D4AA}"/>
              </a:ext>
            </a:extLst>
          </p:cNvPr>
          <p:cNvPicPr>
            <a:picLocks noChangeAspect="1"/>
          </p:cNvPicPr>
          <p:nvPr/>
        </p:nvPicPr>
        <p:blipFill>
          <a:blip r:embed="rId10"/>
          <a:stretch>
            <a:fillRect/>
          </a:stretch>
        </p:blipFill>
        <p:spPr>
          <a:xfrm>
            <a:off x="2121911" y="6448513"/>
            <a:ext cx="6895174" cy="1213209"/>
          </a:xfrm>
          <a:prstGeom prst="rect">
            <a:avLst/>
          </a:prstGeom>
        </p:spPr>
      </p:pic>
      <p:sp>
        <p:nvSpPr>
          <p:cNvPr id="21" name="TextBox 20">
            <a:extLst>
              <a:ext uri="{FF2B5EF4-FFF2-40B4-BE49-F238E27FC236}">
                <a16:creationId xmlns:a16="http://schemas.microsoft.com/office/drawing/2014/main" id="{C129A12C-CFB4-170C-1F06-F40570F45C17}"/>
              </a:ext>
            </a:extLst>
          </p:cNvPr>
          <p:cNvSpPr txBox="1"/>
          <p:nvPr/>
        </p:nvSpPr>
        <p:spPr>
          <a:xfrm>
            <a:off x="2400642" y="7776571"/>
            <a:ext cx="9349740" cy="784830"/>
          </a:xfrm>
          <a:prstGeom prst="rect">
            <a:avLst/>
          </a:prstGeom>
          <a:noFill/>
        </p:spPr>
        <p:txBody>
          <a:bodyPr wrap="square">
            <a:spAutoFit/>
          </a:bodyPr>
          <a:lstStyle/>
          <a:p>
            <a:r>
              <a:rPr kumimoji="0" lang="en-US" sz="4500" b="0" i="0" u="none" strike="noStrike" kern="1200" cap="none" spc="0" normalizeH="0" baseline="0" noProof="0" dirty="0">
                <a:ln>
                  <a:noFill/>
                </a:ln>
                <a:solidFill>
                  <a:prstClr val="black"/>
                </a:solidFill>
                <a:effectLst/>
                <a:uLnTx/>
                <a:uFillTx/>
                <a:latin typeface="Calibri"/>
                <a:ea typeface="+mn-ea"/>
                <a:cs typeface="+mn-cs"/>
              </a:rPr>
              <a:t>It’s Variance:</a:t>
            </a:r>
            <a:endParaRPr lang="en-US" dirty="0"/>
          </a:p>
        </p:txBody>
      </p:sp>
      <p:pic>
        <p:nvPicPr>
          <p:cNvPr id="22" name="Picture 21">
            <a:extLst>
              <a:ext uri="{FF2B5EF4-FFF2-40B4-BE49-F238E27FC236}">
                <a16:creationId xmlns:a16="http://schemas.microsoft.com/office/drawing/2014/main" id="{393CAB40-5949-8A45-C245-F0A37335F162}"/>
              </a:ext>
            </a:extLst>
          </p:cNvPr>
          <p:cNvPicPr>
            <a:picLocks noChangeAspect="1"/>
          </p:cNvPicPr>
          <p:nvPr/>
        </p:nvPicPr>
        <p:blipFill>
          <a:blip r:embed="rId11"/>
          <a:stretch>
            <a:fillRect/>
          </a:stretch>
        </p:blipFill>
        <p:spPr>
          <a:xfrm>
            <a:off x="9372586" y="7515578"/>
            <a:ext cx="3200677" cy="1213209"/>
          </a:xfrm>
          <a:prstGeom prst="rect">
            <a:avLst/>
          </a:prstGeom>
        </p:spPr>
      </p:pic>
    </p:spTree>
    <p:extLst>
      <p:ext uri="{BB962C8B-B14F-4D97-AF65-F5344CB8AC3E}">
        <p14:creationId xmlns:p14="http://schemas.microsoft.com/office/powerpoint/2010/main" val="22596549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sp>
        <p:nvSpPr>
          <p:cNvPr id="24" name="Rectangle 23">
            <a:extLst>
              <a:ext uri="{FF2B5EF4-FFF2-40B4-BE49-F238E27FC236}">
                <a16:creationId xmlns:a16="http://schemas.microsoft.com/office/drawing/2014/main" id="{1ADF0328-E0CC-D114-7408-747614456C6C}"/>
              </a:ext>
            </a:extLst>
          </p:cNvPr>
          <p:cNvSpPr/>
          <p:nvPr/>
        </p:nvSpPr>
        <p:spPr>
          <a:xfrm>
            <a:off x="2761815" y="606201"/>
            <a:ext cx="12764368" cy="904712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5E185766-ED44-14DB-FD25-DD84C0480BF2}"/>
              </a:ext>
            </a:extLst>
          </p:cNvPr>
          <p:cNvPicPr>
            <a:picLocks noChangeAspect="1"/>
          </p:cNvPicPr>
          <p:nvPr/>
        </p:nvPicPr>
        <p:blipFill>
          <a:blip r:embed="rId22"/>
          <a:stretch>
            <a:fillRect/>
          </a:stretch>
        </p:blipFill>
        <p:spPr>
          <a:xfrm>
            <a:off x="4785083" y="1039679"/>
            <a:ext cx="9083827" cy="8077900"/>
          </a:xfrm>
          <a:prstGeom prst="rect">
            <a:avLst/>
          </a:prstGeom>
        </p:spPr>
      </p:pic>
    </p:spTree>
    <p:extLst>
      <p:ext uri="{BB962C8B-B14F-4D97-AF65-F5344CB8AC3E}">
        <p14:creationId xmlns:p14="http://schemas.microsoft.com/office/powerpoint/2010/main" val="19182792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sp>
        <p:nvSpPr>
          <p:cNvPr id="16" name="TextBox 16"/>
          <p:cNvSpPr txBox="1"/>
          <p:nvPr/>
        </p:nvSpPr>
        <p:spPr>
          <a:xfrm>
            <a:off x="5391596" y="3422852"/>
            <a:ext cx="7955080" cy="1406282"/>
          </a:xfrm>
          <a:prstGeom prst="rect">
            <a:avLst/>
          </a:prstGeom>
        </p:spPr>
        <p:txBody>
          <a:bodyPr lIns="0" tIns="0" rIns="0" bIns="0" rtlCol="0" anchor="t">
            <a:spAutoFit/>
          </a:bodyPr>
          <a:lstStyle/>
          <a:p>
            <a:pPr algn="ctr">
              <a:lnSpc>
                <a:spcPts val="11906"/>
              </a:lnSpc>
              <a:spcBef>
                <a:spcPct val="0"/>
              </a:spcBef>
            </a:pPr>
            <a:r>
              <a:rPr lang="en-US" sz="8504" spc="1887" dirty="0">
                <a:solidFill>
                  <a:srgbClr val="000000"/>
                </a:solidFill>
                <a:latin typeface="Nine by Five"/>
              </a:rPr>
              <a:t> </a:t>
            </a:r>
          </a:p>
        </p:txBody>
      </p:sp>
      <p:sp>
        <p:nvSpPr>
          <p:cNvPr id="17" name="Rectangle 16">
            <a:extLst>
              <a:ext uri="{FF2B5EF4-FFF2-40B4-BE49-F238E27FC236}">
                <a16:creationId xmlns:a16="http://schemas.microsoft.com/office/drawing/2014/main" id="{B84F7603-3B65-82C7-C9C7-FDFF97D54C7D}"/>
              </a:ext>
            </a:extLst>
          </p:cNvPr>
          <p:cNvSpPr/>
          <p:nvPr/>
        </p:nvSpPr>
        <p:spPr>
          <a:xfrm>
            <a:off x="3276600" y="1257300"/>
            <a:ext cx="11896130" cy="80010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731BE403-6618-003F-227E-70B88A1D8CFC}"/>
              </a:ext>
            </a:extLst>
          </p:cNvPr>
          <p:cNvPicPr>
            <a:picLocks noChangeAspect="1"/>
          </p:cNvPicPr>
          <p:nvPr/>
        </p:nvPicPr>
        <p:blipFill>
          <a:blip r:embed="rId22"/>
          <a:stretch>
            <a:fillRect/>
          </a:stretch>
        </p:blipFill>
        <p:spPr>
          <a:xfrm>
            <a:off x="4164546" y="1478815"/>
            <a:ext cx="10120237" cy="7620660"/>
          </a:xfrm>
          <a:prstGeom prst="rect">
            <a:avLst/>
          </a:prstGeom>
        </p:spPr>
      </p:pic>
    </p:spTree>
    <p:extLst>
      <p:ext uri="{BB962C8B-B14F-4D97-AF65-F5344CB8AC3E}">
        <p14:creationId xmlns:p14="http://schemas.microsoft.com/office/powerpoint/2010/main" val="18743311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grpSp>
        <p:nvGrpSpPr>
          <p:cNvPr id="12" name="Group 12"/>
          <p:cNvGrpSpPr/>
          <p:nvPr/>
        </p:nvGrpSpPr>
        <p:grpSpPr>
          <a:xfrm>
            <a:off x="1041960" y="1533525"/>
            <a:ext cx="16243860" cy="2837103"/>
            <a:chOff x="0" y="0"/>
            <a:chExt cx="3538556" cy="618033"/>
          </a:xfrm>
        </p:grpSpPr>
        <p:sp>
          <p:nvSpPr>
            <p:cNvPr id="13" name="Freeform 13"/>
            <p:cNvSpPr/>
            <p:nvPr/>
          </p:nvSpPr>
          <p:spPr>
            <a:xfrm>
              <a:off x="0" y="0"/>
              <a:ext cx="3538556" cy="618033"/>
            </a:xfrm>
            <a:custGeom>
              <a:avLst/>
              <a:gdLst/>
              <a:ahLst/>
              <a:cxnLst/>
              <a:rect l="l" t="t" r="r" b="b"/>
              <a:pathLst>
                <a:path w="3538556" h="618033">
                  <a:moveTo>
                    <a:pt x="24307" y="0"/>
                  </a:moveTo>
                  <a:lnTo>
                    <a:pt x="3514249" y="0"/>
                  </a:lnTo>
                  <a:cubicBezTo>
                    <a:pt x="3520696" y="0"/>
                    <a:pt x="3526878" y="2561"/>
                    <a:pt x="3531436" y="7119"/>
                  </a:cubicBezTo>
                  <a:cubicBezTo>
                    <a:pt x="3535995" y="11678"/>
                    <a:pt x="3538556" y="17860"/>
                    <a:pt x="3538556" y="24307"/>
                  </a:cubicBezTo>
                  <a:lnTo>
                    <a:pt x="3538556" y="593727"/>
                  </a:lnTo>
                  <a:cubicBezTo>
                    <a:pt x="3538556" y="607151"/>
                    <a:pt x="3527673" y="618033"/>
                    <a:pt x="3514249" y="618033"/>
                  </a:cubicBezTo>
                  <a:lnTo>
                    <a:pt x="24307" y="618033"/>
                  </a:lnTo>
                  <a:cubicBezTo>
                    <a:pt x="10883" y="618033"/>
                    <a:pt x="0" y="607151"/>
                    <a:pt x="0" y="593727"/>
                  </a:cubicBezTo>
                  <a:lnTo>
                    <a:pt x="0" y="24307"/>
                  </a:lnTo>
                  <a:cubicBezTo>
                    <a:pt x="0" y="10883"/>
                    <a:pt x="10883" y="0"/>
                    <a:pt x="24307" y="0"/>
                  </a:cubicBezTo>
                  <a:close/>
                </a:path>
              </a:pathLst>
            </a:custGeom>
            <a:solidFill>
              <a:srgbClr val="FFFFFF"/>
            </a:solidFill>
            <a:ln w="190500" cap="rnd">
              <a:solidFill>
                <a:srgbClr val="737373"/>
              </a:solidFill>
              <a:prstDash val="solid"/>
              <a:round/>
            </a:ln>
          </p:spPr>
          <p:txBody>
            <a:bodyPr/>
            <a:lstStyle/>
            <a:p>
              <a:endParaRPr lang="en-US"/>
            </a:p>
          </p:txBody>
        </p:sp>
        <p:sp>
          <p:nvSpPr>
            <p:cNvPr id="14" name="TextBox 14"/>
            <p:cNvSpPr txBox="1"/>
            <p:nvPr/>
          </p:nvSpPr>
          <p:spPr>
            <a:xfrm>
              <a:off x="0" y="-38100"/>
              <a:ext cx="3538556" cy="656133"/>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1691294" y="1835074"/>
            <a:ext cx="14958964" cy="1714444"/>
          </a:xfrm>
          <a:prstGeom prst="rect">
            <a:avLst/>
          </a:prstGeom>
        </p:spPr>
        <p:txBody>
          <a:bodyPr lIns="0" tIns="0" rIns="0" bIns="0" rtlCol="0" anchor="t">
            <a:spAutoFit/>
          </a:bodyPr>
          <a:lstStyle/>
          <a:p>
            <a:pPr algn="ctr">
              <a:lnSpc>
                <a:spcPts val="14394"/>
              </a:lnSpc>
              <a:spcBef>
                <a:spcPct val="0"/>
              </a:spcBef>
            </a:pPr>
            <a:r>
              <a:rPr lang="en-US" sz="8500" dirty="0">
                <a:solidFill>
                  <a:srgbClr val="000000"/>
                </a:solidFill>
                <a:latin typeface="Norwester"/>
              </a:rPr>
              <a:t>Real life example </a:t>
            </a:r>
          </a:p>
        </p:txBody>
      </p:sp>
      <p:grpSp>
        <p:nvGrpSpPr>
          <p:cNvPr id="16" name="Group 16"/>
          <p:cNvGrpSpPr/>
          <p:nvPr/>
        </p:nvGrpSpPr>
        <p:grpSpPr>
          <a:xfrm>
            <a:off x="1028700" y="3797067"/>
            <a:ext cx="16230600" cy="5461235"/>
            <a:chOff x="0" y="-59758"/>
            <a:chExt cx="3535667" cy="1078830"/>
          </a:xfrm>
        </p:grpSpPr>
        <p:sp>
          <p:nvSpPr>
            <p:cNvPr id="17" name="Freeform 17"/>
            <p:cNvSpPr/>
            <p:nvPr/>
          </p:nvSpPr>
          <p:spPr>
            <a:xfrm>
              <a:off x="0" y="-59758"/>
              <a:ext cx="3535667" cy="1078830"/>
            </a:xfrm>
            <a:custGeom>
              <a:avLst/>
              <a:gdLst/>
              <a:ahLst/>
              <a:cxnLst/>
              <a:rect l="l" t="t" r="r" b="b"/>
              <a:pathLst>
                <a:path w="3535667" h="918758">
                  <a:moveTo>
                    <a:pt x="24327" y="0"/>
                  </a:moveTo>
                  <a:lnTo>
                    <a:pt x="3511340" y="0"/>
                  </a:lnTo>
                  <a:cubicBezTo>
                    <a:pt x="3517792" y="0"/>
                    <a:pt x="3523980" y="2563"/>
                    <a:pt x="3528542" y="7125"/>
                  </a:cubicBezTo>
                  <a:cubicBezTo>
                    <a:pt x="3533104" y="11687"/>
                    <a:pt x="3535667" y="17875"/>
                    <a:pt x="3535667" y="24327"/>
                  </a:cubicBezTo>
                  <a:lnTo>
                    <a:pt x="3535667" y="894432"/>
                  </a:lnTo>
                  <a:cubicBezTo>
                    <a:pt x="3535667" y="907867"/>
                    <a:pt x="3524776" y="918758"/>
                    <a:pt x="3511340" y="918758"/>
                  </a:cubicBezTo>
                  <a:lnTo>
                    <a:pt x="24327" y="918758"/>
                  </a:lnTo>
                  <a:cubicBezTo>
                    <a:pt x="10891" y="918758"/>
                    <a:pt x="0" y="907867"/>
                    <a:pt x="0" y="894432"/>
                  </a:cubicBezTo>
                  <a:lnTo>
                    <a:pt x="0" y="24327"/>
                  </a:lnTo>
                  <a:cubicBezTo>
                    <a:pt x="0" y="10891"/>
                    <a:pt x="10891" y="0"/>
                    <a:pt x="24327" y="0"/>
                  </a:cubicBezTo>
                  <a:close/>
                </a:path>
              </a:pathLst>
            </a:custGeom>
            <a:solidFill>
              <a:srgbClr val="FFFFFF"/>
            </a:solidFill>
            <a:ln w="190500" cap="rnd">
              <a:solidFill>
                <a:srgbClr val="737373"/>
              </a:solidFill>
              <a:prstDash val="solid"/>
              <a:round/>
            </a:ln>
          </p:spPr>
          <p:txBody>
            <a:bodyPr lIns="91440" tIns="45720" rIns="91440" bIns="45720" anchor="t"/>
            <a:lstStyle/>
            <a:p>
              <a:pPr algn="ctr"/>
              <a:endParaRPr lang="en-US" sz="4500" dirty="0">
                <a:ea typeface="Calibri"/>
                <a:cs typeface="Calibri"/>
              </a:endParaRPr>
            </a:p>
            <a:p>
              <a:pPr algn="ctr"/>
              <a:r>
                <a:rPr lang="en-US" sz="4500" dirty="0">
                  <a:ea typeface="Calibri"/>
                  <a:cs typeface="Calibri"/>
                </a:rPr>
                <a:t>we have a company having 1000 employees 100 of them are female if we want to calculate the probability of 10 of them developing breast cancer at some point in their life knowing that the probability of developing breast cancer in women is 1/8 Using the binomial formula : nCk*p^r*(1-p)^(n-r) where n is 100, r is 10 and p is 0.125 We get the probability: 0.097(9.7%).</a:t>
              </a:r>
              <a:endParaRPr lang="en-US" sz="4500" dirty="0">
                <a:ea typeface="+mn-lt"/>
                <a:cs typeface="+mn-lt"/>
              </a:endParaRPr>
            </a:p>
          </p:txBody>
        </p:sp>
        <p:sp>
          <p:nvSpPr>
            <p:cNvPr id="18" name="TextBox 18"/>
            <p:cNvSpPr txBox="1"/>
            <p:nvPr/>
          </p:nvSpPr>
          <p:spPr>
            <a:xfrm>
              <a:off x="0" y="-38100"/>
              <a:ext cx="3535667" cy="956858"/>
            </a:xfrm>
            <a:prstGeom prst="rect">
              <a:avLst/>
            </a:prstGeom>
          </p:spPr>
          <p:txBody>
            <a:bodyPr lIns="50800" tIns="50800" rIns="50800" bIns="50800" rtlCol="0" anchor="ctr"/>
            <a:lstStyle/>
            <a:p>
              <a:pPr algn="ctr">
                <a:lnSpc>
                  <a:spcPts val="2659"/>
                </a:lnSpc>
              </a:pPr>
              <a:endParaRPr/>
            </a:p>
          </p:txBody>
        </p:sp>
      </p:grpSp>
      <p:sp>
        <p:nvSpPr>
          <p:cNvPr id="20" name="TextBox 20"/>
          <p:cNvSpPr txBox="1"/>
          <p:nvPr/>
        </p:nvSpPr>
        <p:spPr>
          <a:xfrm>
            <a:off x="1314824" y="5024990"/>
            <a:ext cx="12211234" cy="856004"/>
          </a:xfrm>
          <a:prstGeom prst="rect">
            <a:avLst/>
          </a:prstGeom>
        </p:spPr>
        <p:txBody>
          <a:bodyPr wrap="square" lIns="0" tIns="0" rIns="0" bIns="0" rtlCol="0" anchor="t">
            <a:spAutoFit/>
          </a:bodyPr>
          <a:lstStyle/>
          <a:p>
            <a:pPr>
              <a:lnSpc>
                <a:spcPts val="7171"/>
              </a:lnSpc>
              <a:spcBef>
                <a:spcPct val="0"/>
              </a:spcBef>
            </a:pPr>
            <a:r>
              <a:rPr lang="en-US" sz="5100" dirty="0">
                <a:solidFill>
                  <a:srgbClr val="000000"/>
                </a:solidFill>
                <a:latin typeface="Glacial Indifference Bold"/>
              </a:rPr>
              <a:t> </a:t>
            </a:r>
          </a:p>
        </p:txBody>
      </p:sp>
    </p:spTree>
    <p:extLst>
      <p:ext uri="{BB962C8B-B14F-4D97-AF65-F5344CB8AC3E}">
        <p14:creationId xmlns:p14="http://schemas.microsoft.com/office/powerpoint/2010/main" val="7901118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88019"/>
            <a:ext cx="14631264" cy="10375019"/>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D9D9D9"/>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661565" y="120327"/>
            <a:ext cx="12372703" cy="1349728"/>
          </a:xfrm>
          <a:prstGeom prst="rect">
            <a:avLst/>
          </a:prstGeom>
        </p:spPr>
        <p:txBody>
          <a:bodyPr lIns="0" tIns="0" rIns="0" bIns="0" rtlCol="0" anchor="t">
            <a:spAutoFit/>
          </a:bodyPr>
          <a:lstStyle/>
          <a:p>
            <a:pPr>
              <a:lnSpc>
                <a:spcPts val="11906"/>
              </a:lnSpc>
              <a:spcBef>
                <a:spcPct val="0"/>
              </a:spcBef>
            </a:pPr>
            <a:r>
              <a:rPr lang="en-US" sz="8000" dirty="0">
                <a:solidFill>
                  <a:srgbClr val="000000"/>
                </a:solidFill>
                <a:latin typeface="Norwester" panose="020B0604020202020204" charset="0"/>
              </a:rPr>
              <a:t>3-Geometric Distribution</a:t>
            </a:r>
          </a:p>
        </p:txBody>
      </p:sp>
      <p:sp>
        <p:nvSpPr>
          <p:cNvPr id="9" name="TextBox 9"/>
          <p:cNvSpPr txBox="1"/>
          <p:nvPr/>
        </p:nvSpPr>
        <p:spPr>
          <a:xfrm>
            <a:off x="172065" y="1957349"/>
            <a:ext cx="13924935" cy="7308154"/>
          </a:xfrm>
          <a:prstGeom prst="rect">
            <a:avLst/>
          </a:prstGeom>
        </p:spPr>
        <p:txBody>
          <a:bodyPr wrap="square" lIns="0" tIns="0" rIns="0" bIns="0" rtlCol="0" anchor="t">
            <a:spAutoFit/>
          </a:bodyPr>
          <a:lstStyle/>
          <a:p>
            <a:pPr marL="1105986" lvl="1" indent="-552993">
              <a:lnSpc>
                <a:spcPts val="7171"/>
              </a:lnSpc>
              <a:buFont typeface="Arial"/>
              <a:buChar char="•"/>
            </a:pPr>
            <a:r>
              <a:rPr lang="en-US" sz="4500" dirty="0">
                <a:solidFill>
                  <a:srgbClr val="000000"/>
                </a:solidFill>
              </a:rPr>
              <a:t>The number of trials needed to observe the first success each trial has two outcomes (success or failure)</a:t>
            </a:r>
          </a:p>
          <a:p>
            <a:pPr marL="1105986" lvl="1" indent="-552993">
              <a:lnSpc>
                <a:spcPts val="7171"/>
              </a:lnSpc>
              <a:buFont typeface="Arial"/>
              <a:buChar char="•"/>
            </a:pPr>
            <a:r>
              <a:rPr lang="en-US" sz="4500" dirty="0">
                <a:solidFill>
                  <a:srgbClr val="000000"/>
                </a:solidFill>
              </a:rPr>
              <a:t>It’s Parameter : </a:t>
            </a:r>
          </a:p>
          <a:p>
            <a:pPr marL="552993" lvl="1" algn="ctr">
              <a:lnSpc>
                <a:spcPts val="7171"/>
              </a:lnSpc>
            </a:pPr>
            <a:r>
              <a:rPr lang="en-US" sz="4500" dirty="0">
                <a:solidFill>
                  <a:srgbClr val="000000"/>
                </a:solidFill>
              </a:rPr>
              <a:t>P: is the probability of success</a:t>
            </a:r>
          </a:p>
          <a:p>
            <a:pPr marL="552993" lvl="1" algn="ctr">
              <a:lnSpc>
                <a:spcPts val="7171"/>
              </a:lnSpc>
            </a:pPr>
            <a:r>
              <a:rPr lang="en-US" sz="4500" dirty="0">
                <a:solidFill>
                  <a:srgbClr val="000000"/>
                </a:solidFill>
              </a:rPr>
              <a:t>X: number of trials</a:t>
            </a:r>
          </a:p>
          <a:p>
            <a:pPr marL="552993" lvl="1">
              <a:lnSpc>
                <a:spcPts val="7171"/>
              </a:lnSpc>
            </a:pPr>
            <a:r>
              <a:rPr lang="en-US" sz="4500" dirty="0">
                <a:solidFill>
                  <a:srgbClr val="000000"/>
                </a:solidFill>
              </a:rPr>
              <a:t>    </a:t>
            </a:r>
          </a:p>
          <a:p>
            <a:pPr marL="552993" lvl="1">
              <a:lnSpc>
                <a:spcPts val="7171"/>
              </a:lnSpc>
            </a:pPr>
            <a:endParaRPr lang="en-US" sz="4500" dirty="0">
              <a:solidFill>
                <a:srgbClr val="000000"/>
              </a:solidFill>
            </a:endParaRPr>
          </a:p>
        </p:txBody>
      </p:sp>
      <p:sp>
        <p:nvSpPr>
          <p:cNvPr id="10" name="AutoShape 10"/>
          <p:cNvSpPr/>
          <p:nvPr/>
        </p:nvSpPr>
        <p:spPr>
          <a:xfrm flipV="1">
            <a:off x="838200" y="1431042"/>
            <a:ext cx="10439400" cy="67455"/>
          </a:xfrm>
          <a:prstGeom prst="line">
            <a:avLst/>
          </a:prstGeom>
          <a:ln w="123825" cap="flat">
            <a:solidFill>
              <a:srgbClr val="D9D9D9"/>
            </a:solidFill>
            <a:prstDash val="solid"/>
            <a:headEnd type="none" w="sm" len="sm"/>
            <a:tailEnd type="none" w="sm" len="sm"/>
          </a:ln>
        </p:spPr>
        <p:txBody>
          <a:bodyPr/>
          <a:lstStyle/>
          <a:p>
            <a:endParaRPr lang="en-US"/>
          </a:p>
        </p:txBody>
      </p:sp>
    </p:spTree>
    <p:extLst>
      <p:ext uri="{BB962C8B-B14F-4D97-AF65-F5344CB8AC3E}">
        <p14:creationId xmlns:p14="http://schemas.microsoft.com/office/powerpoint/2010/main" val="1191481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88019"/>
            <a:ext cx="15172732" cy="10375020"/>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737373"/>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1371600" y="506358"/>
            <a:ext cx="12725400" cy="8223405"/>
          </a:xfrm>
          <a:prstGeom prst="rect">
            <a:avLst/>
          </a:prstGeom>
        </p:spPr>
        <p:txBody>
          <a:bodyPr wrap="square" lIns="0" tIns="0" rIns="0" bIns="0" rtlCol="0" anchor="t">
            <a:spAutoFit/>
          </a:bodyPr>
          <a:lstStyle/>
          <a:p>
            <a:pPr>
              <a:lnSpc>
                <a:spcPts val="7171"/>
              </a:lnSpc>
              <a:spcBef>
                <a:spcPct val="0"/>
              </a:spcBef>
            </a:pPr>
            <a:r>
              <a:rPr lang="en-US" sz="5122" dirty="0">
                <a:solidFill>
                  <a:srgbClr val="000000"/>
                </a:solidFill>
                <a:latin typeface="Glacial Indifference"/>
              </a:rPr>
              <a:t>           </a:t>
            </a:r>
            <a:r>
              <a:rPr lang="en-US" sz="4500" dirty="0">
                <a:solidFill>
                  <a:srgbClr val="000000"/>
                </a:solidFill>
              </a:rPr>
              <a:t>It’s Probability Mass Function(PMF):</a:t>
            </a: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r>
              <a:rPr kumimoji="0" lang="en-US" sz="4500" b="0" i="0" u="none" strike="noStrike" kern="1200" cap="none" spc="0" normalizeH="0" baseline="0" noProof="0" dirty="0">
                <a:ln>
                  <a:noFill/>
                </a:ln>
                <a:solidFill>
                  <a:srgbClr val="000000"/>
                </a:solidFill>
                <a:effectLst/>
                <a:uLnTx/>
                <a:uFillTx/>
                <a:latin typeface="Glacial Indifference"/>
                <a:ea typeface="+mn-ea"/>
                <a:cs typeface="+mn-cs"/>
              </a:rPr>
              <a:t>       </a:t>
            </a:r>
            <a:r>
              <a:rPr kumimoji="0" lang="en-US" sz="4500" b="0" i="0" u="none" strike="noStrike" kern="1200" cap="none" spc="0" normalizeH="0" baseline="0" dirty="0">
                <a:ln>
                  <a:noFill/>
                </a:ln>
                <a:solidFill>
                  <a:srgbClr val="000000"/>
                </a:solidFill>
                <a:effectLst/>
                <a:uLnTx/>
                <a:uFillTx/>
                <a:latin typeface="Glacial Indifference"/>
                <a:ea typeface="+mn-ea"/>
                <a:cs typeface="+mn-cs"/>
              </a:rPr>
              <a:t>  </a:t>
            </a:r>
            <a:r>
              <a:rPr kumimoji="0" lang="en-US" sz="4500" b="0" i="0" u="none" strike="noStrike" kern="1200" cap="none" spc="0" normalizeH="0" baseline="0" noProof="0" dirty="0">
                <a:ln>
                  <a:noFill/>
                </a:ln>
                <a:solidFill>
                  <a:srgbClr val="000000"/>
                </a:solidFill>
                <a:effectLst/>
                <a:uLnTx/>
                <a:uFillTx/>
                <a:ea typeface="+mn-ea"/>
                <a:cs typeface="+mn-cs"/>
              </a:rPr>
              <a:t>It’s Cumulative </a:t>
            </a:r>
            <a:r>
              <a:rPr lang="en-US" sz="4500" dirty="0">
                <a:solidFill>
                  <a:srgbClr val="000000"/>
                </a:solidFill>
              </a:rPr>
              <a:t>D</a:t>
            </a:r>
            <a:r>
              <a:rPr kumimoji="0" lang="en-US" sz="4500" b="0" i="0" u="none" strike="noStrike" kern="1200" cap="none" spc="0" normalizeH="0" baseline="0" noProof="0" dirty="0" err="1">
                <a:ln>
                  <a:noFill/>
                </a:ln>
                <a:solidFill>
                  <a:srgbClr val="000000"/>
                </a:solidFill>
                <a:effectLst/>
                <a:uLnTx/>
                <a:uFillTx/>
                <a:ea typeface="+mn-ea"/>
                <a:cs typeface="+mn-cs"/>
              </a:rPr>
              <a:t>istribution</a:t>
            </a:r>
            <a:r>
              <a:rPr kumimoji="0" lang="en-US" sz="4500" b="0" i="0" u="none" strike="noStrike" kern="1200" cap="none" spc="0" normalizeH="0" baseline="0" noProof="0" dirty="0">
                <a:ln>
                  <a:noFill/>
                </a:ln>
                <a:solidFill>
                  <a:srgbClr val="000000"/>
                </a:solidFill>
                <a:effectLst/>
                <a:uLnTx/>
                <a:uFillTx/>
                <a:ea typeface="+mn-ea"/>
                <a:cs typeface="+mn-cs"/>
              </a:rPr>
              <a:t> Function(CDF):</a:t>
            </a: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p:txBody>
      </p:sp>
      <p:pic>
        <p:nvPicPr>
          <p:cNvPr id="8" name="Picture 7">
            <a:extLst>
              <a:ext uri="{FF2B5EF4-FFF2-40B4-BE49-F238E27FC236}">
                <a16:creationId xmlns:a16="http://schemas.microsoft.com/office/drawing/2014/main" id="{9EAEF55D-8B4F-6368-13B0-D193148E43AB}"/>
              </a:ext>
            </a:extLst>
          </p:cNvPr>
          <p:cNvPicPr>
            <a:picLocks noChangeAspect="1"/>
          </p:cNvPicPr>
          <p:nvPr/>
        </p:nvPicPr>
        <p:blipFill>
          <a:blip r:embed="rId8"/>
          <a:stretch>
            <a:fillRect/>
          </a:stretch>
        </p:blipFill>
        <p:spPr>
          <a:xfrm>
            <a:off x="2891918" y="2462212"/>
            <a:ext cx="3829050" cy="1400175"/>
          </a:xfrm>
          <a:prstGeom prst="rect">
            <a:avLst/>
          </a:prstGeom>
        </p:spPr>
      </p:pic>
      <p:pic>
        <p:nvPicPr>
          <p:cNvPr id="10" name="Picture 9">
            <a:extLst>
              <a:ext uri="{FF2B5EF4-FFF2-40B4-BE49-F238E27FC236}">
                <a16:creationId xmlns:a16="http://schemas.microsoft.com/office/drawing/2014/main" id="{32D5B7CC-CCCA-CB2D-CB23-B8784CCBC72D}"/>
              </a:ext>
            </a:extLst>
          </p:cNvPr>
          <p:cNvPicPr>
            <a:picLocks noChangeAspect="1"/>
          </p:cNvPicPr>
          <p:nvPr/>
        </p:nvPicPr>
        <p:blipFill rotWithShape="1">
          <a:blip r:embed="rId9"/>
          <a:srcRect l="1538" t="9091" r="4303" b="9091"/>
          <a:stretch/>
        </p:blipFill>
        <p:spPr>
          <a:xfrm>
            <a:off x="7467599" y="1790700"/>
            <a:ext cx="5715001" cy="2743200"/>
          </a:xfrm>
          <a:prstGeom prst="rect">
            <a:avLst/>
          </a:prstGeom>
        </p:spPr>
      </p:pic>
      <p:pic>
        <p:nvPicPr>
          <p:cNvPr id="15" name="Picture 14">
            <a:extLst>
              <a:ext uri="{FF2B5EF4-FFF2-40B4-BE49-F238E27FC236}">
                <a16:creationId xmlns:a16="http://schemas.microsoft.com/office/drawing/2014/main" id="{73323396-34F0-7354-8A2D-D05FE5E379B4}"/>
              </a:ext>
            </a:extLst>
          </p:cNvPr>
          <p:cNvPicPr>
            <a:picLocks noChangeAspect="1"/>
          </p:cNvPicPr>
          <p:nvPr/>
        </p:nvPicPr>
        <p:blipFill>
          <a:blip r:embed="rId10"/>
          <a:stretch>
            <a:fillRect/>
          </a:stretch>
        </p:blipFill>
        <p:spPr>
          <a:xfrm>
            <a:off x="2676525" y="7253288"/>
            <a:ext cx="4451918" cy="1143000"/>
          </a:xfrm>
          <a:prstGeom prst="rect">
            <a:avLst/>
          </a:prstGeom>
        </p:spPr>
      </p:pic>
      <p:pic>
        <p:nvPicPr>
          <p:cNvPr id="16" name="Picture 15">
            <a:extLst>
              <a:ext uri="{FF2B5EF4-FFF2-40B4-BE49-F238E27FC236}">
                <a16:creationId xmlns:a16="http://schemas.microsoft.com/office/drawing/2014/main" id="{0BC0506B-5C7F-D59E-C140-93FC1342DB52}"/>
              </a:ext>
            </a:extLst>
          </p:cNvPr>
          <p:cNvPicPr>
            <a:picLocks noChangeAspect="1"/>
          </p:cNvPicPr>
          <p:nvPr/>
        </p:nvPicPr>
        <p:blipFill rotWithShape="1">
          <a:blip r:embed="rId11"/>
          <a:srcRect l="4049" t="7031" r="6814" b="9636"/>
          <a:stretch/>
        </p:blipFill>
        <p:spPr>
          <a:xfrm>
            <a:off x="7620000" y="6515099"/>
            <a:ext cx="5410200" cy="3048001"/>
          </a:xfrm>
          <a:prstGeom prst="rect">
            <a:avLst/>
          </a:prstGeom>
        </p:spPr>
      </p:pic>
    </p:spTree>
    <p:extLst>
      <p:ext uri="{BB962C8B-B14F-4D97-AF65-F5344CB8AC3E}">
        <p14:creationId xmlns:p14="http://schemas.microsoft.com/office/powerpoint/2010/main" val="19928609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88019"/>
            <a:ext cx="15172732" cy="10375020"/>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737373"/>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1371600" y="506358"/>
            <a:ext cx="12725400" cy="4530086"/>
          </a:xfrm>
          <a:prstGeom prst="rect">
            <a:avLst/>
          </a:prstGeom>
        </p:spPr>
        <p:txBody>
          <a:bodyPr wrap="square" lIns="0" tIns="0" rIns="0" bIns="0" rtlCol="0" anchor="t">
            <a:spAutoFit/>
          </a:bodyPr>
          <a:lstStyle/>
          <a:p>
            <a:pPr>
              <a:lnSpc>
                <a:spcPts val="7171"/>
              </a:lnSpc>
              <a:spcBef>
                <a:spcPct val="0"/>
              </a:spcBef>
            </a:pPr>
            <a:r>
              <a:rPr lang="en-US" sz="4500" dirty="0">
                <a:solidFill>
                  <a:srgbClr val="000000"/>
                </a:solidFill>
              </a:rPr>
              <a:t>                                  It’s Histogram</a:t>
            </a:r>
            <a:r>
              <a:rPr kumimoji="0" lang="en-US" sz="4500" b="0" i="0" u="none" strike="noStrike" kern="1200" cap="none" spc="0" normalizeH="0" baseline="0" noProof="0" dirty="0">
                <a:ln>
                  <a:noFill/>
                </a:ln>
                <a:solidFill>
                  <a:srgbClr val="000000"/>
                </a:solidFill>
                <a:effectLst/>
                <a:uLnTx/>
                <a:uFillTx/>
                <a:ea typeface="+mn-ea"/>
                <a:cs typeface="+mn-cs"/>
              </a:rPr>
              <a:t>:</a:t>
            </a:r>
            <a:endParaRPr lang="en-US" sz="4500" dirty="0">
              <a:solidFill>
                <a:srgbClr val="000000"/>
              </a:solidFill>
            </a:endParaRPr>
          </a:p>
          <a:p>
            <a:pPr>
              <a:lnSpc>
                <a:spcPts val="7171"/>
              </a:lnSpc>
              <a:spcBef>
                <a:spcPct val="0"/>
              </a:spcBef>
            </a:pPr>
            <a:endParaRPr kumimoji="0" lang="en-US" sz="4500" b="0" i="0" u="none" strike="noStrike" kern="1200" cap="none" spc="0" normalizeH="0" baseline="0" noProof="0" dirty="0">
              <a:ln>
                <a:noFill/>
              </a:ln>
              <a:solidFill>
                <a:srgbClr val="000000"/>
              </a:solidFill>
              <a:effectLst/>
              <a:uLnTx/>
              <a:uFillTx/>
              <a:ea typeface="+mn-ea"/>
              <a:cs typeface="+mn-cs"/>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p:txBody>
      </p:sp>
      <p:pic>
        <p:nvPicPr>
          <p:cNvPr id="10" name="Picture 9">
            <a:extLst>
              <a:ext uri="{FF2B5EF4-FFF2-40B4-BE49-F238E27FC236}">
                <a16:creationId xmlns:a16="http://schemas.microsoft.com/office/drawing/2014/main" id="{C3DF3850-0153-1401-305B-E7F0941A28FD}"/>
              </a:ext>
            </a:extLst>
          </p:cNvPr>
          <p:cNvPicPr>
            <a:picLocks noChangeAspect="1"/>
          </p:cNvPicPr>
          <p:nvPr/>
        </p:nvPicPr>
        <p:blipFill rotWithShape="1">
          <a:blip r:embed="rId8"/>
          <a:srcRect l="3783" t="8551" r="7009" b="8692"/>
          <a:stretch/>
        </p:blipFill>
        <p:spPr>
          <a:xfrm>
            <a:off x="4572000" y="2019301"/>
            <a:ext cx="5867465" cy="3448644"/>
          </a:xfrm>
          <a:prstGeom prst="rect">
            <a:avLst/>
          </a:prstGeom>
        </p:spPr>
      </p:pic>
      <p:pic>
        <p:nvPicPr>
          <p:cNvPr id="11" name="Picture 10">
            <a:extLst>
              <a:ext uri="{FF2B5EF4-FFF2-40B4-BE49-F238E27FC236}">
                <a16:creationId xmlns:a16="http://schemas.microsoft.com/office/drawing/2014/main" id="{6E34D599-7E89-E9C7-067C-B057D5F2BDE9}"/>
              </a:ext>
            </a:extLst>
          </p:cNvPr>
          <p:cNvPicPr>
            <a:picLocks noChangeAspect="1"/>
          </p:cNvPicPr>
          <p:nvPr/>
        </p:nvPicPr>
        <p:blipFill>
          <a:blip r:embed="rId9"/>
          <a:stretch>
            <a:fillRect/>
          </a:stretch>
        </p:blipFill>
        <p:spPr>
          <a:xfrm>
            <a:off x="7583908" y="6455262"/>
            <a:ext cx="4991100" cy="1619250"/>
          </a:xfrm>
          <a:prstGeom prst="rect">
            <a:avLst/>
          </a:prstGeom>
        </p:spPr>
      </p:pic>
      <p:pic>
        <p:nvPicPr>
          <p:cNvPr id="12" name="Picture 11">
            <a:extLst>
              <a:ext uri="{FF2B5EF4-FFF2-40B4-BE49-F238E27FC236}">
                <a16:creationId xmlns:a16="http://schemas.microsoft.com/office/drawing/2014/main" id="{F462D194-0237-823B-FCB9-83EB91C14A9A}"/>
              </a:ext>
            </a:extLst>
          </p:cNvPr>
          <p:cNvPicPr>
            <a:picLocks noChangeAspect="1"/>
          </p:cNvPicPr>
          <p:nvPr/>
        </p:nvPicPr>
        <p:blipFill>
          <a:blip r:embed="rId10"/>
          <a:stretch>
            <a:fillRect/>
          </a:stretch>
        </p:blipFill>
        <p:spPr>
          <a:xfrm>
            <a:off x="1524000" y="6560858"/>
            <a:ext cx="6895174" cy="1213209"/>
          </a:xfrm>
          <a:prstGeom prst="rect">
            <a:avLst/>
          </a:prstGeom>
        </p:spPr>
      </p:pic>
      <p:pic>
        <p:nvPicPr>
          <p:cNvPr id="14" name="Picture 13">
            <a:extLst>
              <a:ext uri="{FF2B5EF4-FFF2-40B4-BE49-F238E27FC236}">
                <a16:creationId xmlns:a16="http://schemas.microsoft.com/office/drawing/2014/main" id="{A682BBDD-5B97-3893-BDD6-164C80109D57}"/>
              </a:ext>
            </a:extLst>
          </p:cNvPr>
          <p:cNvPicPr>
            <a:picLocks noChangeAspect="1"/>
          </p:cNvPicPr>
          <p:nvPr/>
        </p:nvPicPr>
        <p:blipFill>
          <a:blip r:embed="rId11"/>
          <a:stretch>
            <a:fillRect/>
          </a:stretch>
        </p:blipFill>
        <p:spPr>
          <a:xfrm>
            <a:off x="1523999" y="7653772"/>
            <a:ext cx="9608129" cy="1213209"/>
          </a:xfrm>
          <a:prstGeom prst="rect">
            <a:avLst/>
          </a:prstGeom>
        </p:spPr>
      </p:pic>
      <p:pic>
        <p:nvPicPr>
          <p:cNvPr id="15" name="Picture 14">
            <a:extLst>
              <a:ext uri="{FF2B5EF4-FFF2-40B4-BE49-F238E27FC236}">
                <a16:creationId xmlns:a16="http://schemas.microsoft.com/office/drawing/2014/main" id="{EA136FC0-8B97-AEFE-05EA-639B63B7263B}"/>
              </a:ext>
            </a:extLst>
          </p:cNvPr>
          <p:cNvPicPr>
            <a:picLocks noChangeAspect="1"/>
          </p:cNvPicPr>
          <p:nvPr/>
        </p:nvPicPr>
        <p:blipFill>
          <a:blip r:embed="rId12"/>
          <a:stretch>
            <a:fillRect/>
          </a:stretch>
        </p:blipFill>
        <p:spPr>
          <a:xfrm>
            <a:off x="6734037" y="7577369"/>
            <a:ext cx="5931922" cy="1603387"/>
          </a:xfrm>
          <a:prstGeom prst="rect">
            <a:avLst/>
          </a:prstGeom>
        </p:spPr>
      </p:pic>
    </p:spTree>
    <p:extLst>
      <p:ext uri="{BB962C8B-B14F-4D97-AF65-F5344CB8AC3E}">
        <p14:creationId xmlns:p14="http://schemas.microsoft.com/office/powerpoint/2010/main" val="24011053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5050626" y="302439"/>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sp>
        <p:nvSpPr>
          <p:cNvPr id="16" name="TextBox 16"/>
          <p:cNvSpPr txBox="1"/>
          <p:nvPr/>
        </p:nvSpPr>
        <p:spPr>
          <a:xfrm>
            <a:off x="5391596" y="3422852"/>
            <a:ext cx="7955080" cy="1406282"/>
          </a:xfrm>
          <a:prstGeom prst="rect">
            <a:avLst/>
          </a:prstGeom>
        </p:spPr>
        <p:txBody>
          <a:bodyPr lIns="0" tIns="0" rIns="0" bIns="0" rtlCol="0" anchor="t">
            <a:spAutoFit/>
          </a:bodyPr>
          <a:lstStyle/>
          <a:p>
            <a:pPr algn="ctr">
              <a:lnSpc>
                <a:spcPts val="11906"/>
              </a:lnSpc>
              <a:spcBef>
                <a:spcPct val="0"/>
              </a:spcBef>
            </a:pPr>
            <a:r>
              <a:rPr lang="en-US" sz="8504" spc="1887" dirty="0">
                <a:solidFill>
                  <a:srgbClr val="000000"/>
                </a:solidFill>
                <a:latin typeface="Nine by Five"/>
              </a:rPr>
              <a:t> </a:t>
            </a:r>
          </a:p>
        </p:txBody>
      </p:sp>
      <p:sp>
        <p:nvSpPr>
          <p:cNvPr id="17" name="Rectangle 16">
            <a:extLst>
              <a:ext uri="{FF2B5EF4-FFF2-40B4-BE49-F238E27FC236}">
                <a16:creationId xmlns:a16="http://schemas.microsoft.com/office/drawing/2014/main" id="{B84F7603-3B65-82C7-C9C7-FDFF97D54C7D}"/>
              </a:ext>
            </a:extLst>
          </p:cNvPr>
          <p:cNvSpPr/>
          <p:nvPr/>
        </p:nvSpPr>
        <p:spPr>
          <a:xfrm>
            <a:off x="3421071" y="1129265"/>
            <a:ext cx="11896130" cy="80010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391BDE9A-9358-2B55-07FD-CA4F4B266FCB}"/>
              </a:ext>
            </a:extLst>
          </p:cNvPr>
          <p:cNvPicPr>
            <a:picLocks noChangeAspect="1"/>
          </p:cNvPicPr>
          <p:nvPr/>
        </p:nvPicPr>
        <p:blipFill>
          <a:blip r:embed="rId22"/>
          <a:stretch>
            <a:fillRect/>
          </a:stretch>
        </p:blipFill>
        <p:spPr>
          <a:xfrm>
            <a:off x="3564522" y="1296698"/>
            <a:ext cx="11430000" cy="7718747"/>
          </a:xfrm>
          <a:prstGeom prst="rect">
            <a:avLst/>
          </a:prstGeom>
        </p:spPr>
      </p:pic>
    </p:spTree>
    <p:extLst>
      <p:ext uri="{BB962C8B-B14F-4D97-AF65-F5344CB8AC3E}">
        <p14:creationId xmlns:p14="http://schemas.microsoft.com/office/powerpoint/2010/main" val="6690490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0"/>
            <a:ext cx="15386543" cy="10287000"/>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737373"/>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685800" y="2456264"/>
            <a:ext cx="14249399" cy="1362681"/>
          </a:xfrm>
          <a:prstGeom prst="rect">
            <a:avLst/>
          </a:prstGeom>
        </p:spPr>
        <p:txBody>
          <a:bodyPr wrap="square" lIns="0" tIns="0" rIns="0" bIns="0" rtlCol="0" anchor="t">
            <a:spAutoFit/>
          </a:bodyPr>
          <a:lstStyle/>
          <a:p>
            <a:pPr>
              <a:lnSpc>
                <a:spcPts val="11906"/>
              </a:lnSpc>
              <a:spcBef>
                <a:spcPct val="0"/>
              </a:spcBef>
            </a:pPr>
            <a:r>
              <a:rPr lang="en-US" sz="8504" dirty="0">
                <a:solidFill>
                  <a:srgbClr val="000000"/>
                </a:solidFill>
                <a:latin typeface="Norwester"/>
              </a:rPr>
              <a:t>WHAT IS A RANDOM VARIABLE?</a:t>
            </a:r>
          </a:p>
        </p:txBody>
      </p:sp>
      <p:sp>
        <p:nvSpPr>
          <p:cNvPr id="10" name="AutoShape 10"/>
          <p:cNvSpPr/>
          <p:nvPr/>
        </p:nvSpPr>
        <p:spPr>
          <a:xfrm>
            <a:off x="2438400" y="4076700"/>
            <a:ext cx="9067800" cy="17210"/>
          </a:xfrm>
          <a:prstGeom prst="line">
            <a:avLst/>
          </a:prstGeom>
          <a:ln w="123825" cap="flat">
            <a:solidFill>
              <a:srgbClr val="737373"/>
            </a:solidFill>
            <a:prstDash val="solid"/>
            <a:headEnd type="none" w="sm" len="sm"/>
            <a:tailEnd type="none" w="sm" len="sm"/>
          </a:ln>
        </p:spPr>
        <p:txBody>
          <a:bodyPr/>
          <a:lstStyle/>
          <a:p>
            <a:endParaRPr lang="en-US"/>
          </a:p>
        </p:txBody>
      </p:sp>
      <p:sp>
        <p:nvSpPr>
          <p:cNvPr id="12" name="TextBox 11">
            <a:extLst>
              <a:ext uri="{FF2B5EF4-FFF2-40B4-BE49-F238E27FC236}">
                <a16:creationId xmlns:a16="http://schemas.microsoft.com/office/drawing/2014/main" id="{29CF268B-6B8E-56AD-B069-67DE7927C48D}"/>
              </a:ext>
            </a:extLst>
          </p:cNvPr>
          <p:cNvSpPr txBox="1"/>
          <p:nvPr/>
        </p:nvSpPr>
        <p:spPr>
          <a:xfrm>
            <a:off x="1680866" y="4686300"/>
            <a:ext cx="11811000" cy="2831544"/>
          </a:xfrm>
          <a:prstGeom prst="rect">
            <a:avLst/>
          </a:prstGeom>
          <a:noFill/>
        </p:spPr>
        <p:txBody>
          <a:bodyPr wrap="square">
            <a:spAutoFit/>
          </a:bodyPr>
          <a:lstStyle/>
          <a:p>
            <a:endParaRPr lang="en-US" dirty="0"/>
          </a:p>
          <a:p>
            <a:r>
              <a:rPr lang="en-US" sz="4000" dirty="0"/>
              <a:t>A random variable is a concept in probability representing uncertain outcomes. It could be rolling a die or any event with unpredictable results. These variables have probability distributions, describing it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sp>
        <p:nvSpPr>
          <p:cNvPr id="24" name="Rectangle 23">
            <a:extLst>
              <a:ext uri="{FF2B5EF4-FFF2-40B4-BE49-F238E27FC236}">
                <a16:creationId xmlns:a16="http://schemas.microsoft.com/office/drawing/2014/main" id="{1ADF0328-E0CC-D114-7408-747614456C6C}"/>
              </a:ext>
            </a:extLst>
          </p:cNvPr>
          <p:cNvSpPr/>
          <p:nvPr/>
        </p:nvSpPr>
        <p:spPr>
          <a:xfrm>
            <a:off x="2996850" y="789452"/>
            <a:ext cx="12294298" cy="882485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D8AEB5B0-A78A-DB9C-4C30-09D5B387DF01}"/>
              </a:ext>
            </a:extLst>
          </p:cNvPr>
          <p:cNvPicPr>
            <a:picLocks noChangeAspect="1"/>
          </p:cNvPicPr>
          <p:nvPr/>
        </p:nvPicPr>
        <p:blipFill>
          <a:blip r:embed="rId22"/>
          <a:stretch>
            <a:fillRect/>
          </a:stretch>
        </p:blipFill>
        <p:spPr>
          <a:xfrm>
            <a:off x="5040706" y="1638299"/>
            <a:ext cx="8463175" cy="7110357"/>
          </a:xfrm>
          <a:prstGeom prst="rect">
            <a:avLst/>
          </a:prstGeom>
        </p:spPr>
      </p:pic>
    </p:spTree>
    <p:extLst>
      <p:ext uri="{BB962C8B-B14F-4D97-AF65-F5344CB8AC3E}">
        <p14:creationId xmlns:p14="http://schemas.microsoft.com/office/powerpoint/2010/main" val="39240895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88019"/>
            <a:ext cx="14631264" cy="10375019"/>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D9D9D9"/>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533400" y="150807"/>
            <a:ext cx="12372703" cy="1349728"/>
          </a:xfrm>
          <a:prstGeom prst="rect">
            <a:avLst/>
          </a:prstGeom>
        </p:spPr>
        <p:txBody>
          <a:bodyPr lIns="0" tIns="0" rIns="0" bIns="0" rtlCol="0" anchor="t">
            <a:spAutoFit/>
          </a:bodyPr>
          <a:lstStyle/>
          <a:p>
            <a:pPr>
              <a:lnSpc>
                <a:spcPts val="11906"/>
              </a:lnSpc>
              <a:spcBef>
                <a:spcPct val="0"/>
              </a:spcBef>
            </a:pPr>
            <a:r>
              <a:rPr lang="en-US" sz="8000" dirty="0">
                <a:solidFill>
                  <a:srgbClr val="000000"/>
                </a:solidFill>
                <a:latin typeface="Norwester" panose="020B0604020202020204" charset="0"/>
              </a:rPr>
              <a:t>4-Poisson Distribution</a:t>
            </a:r>
          </a:p>
        </p:txBody>
      </p:sp>
      <p:sp>
        <p:nvSpPr>
          <p:cNvPr id="9" name="TextBox 9"/>
          <p:cNvSpPr txBox="1"/>
          <p:nvPr/>
        </p:nvSpPr>
        <p:spPr>
          <a:xfrm>
            <a:off x="172065" y="1957349"/>
            <a:ext cx="13924935" cy="7308154"/>
          </a:xfrm>
          <a:prstGeom prst="rect">
            <a:avLst/>
          </a:prstGeom>
        </p:spPr>
        <p:txBody>
          <a:bodyPr wrap="square" lIns="0" tIns="0" rIns="0" bIns="0" rtlCol="0" anchor="t">
            <a:spAutoFit/>
          </a:bodyPr>
          <a:lstStyle/>
          <a:p>
            <a:pPr marL="1105986" lvl="1" indent="-552993">
              <a:lnSpc>
                <a:spcPts val="7171"/>
              </a:lnSpc>
              <a:buFont typeface="Arial"/>
              <a:buChar char="•"/>
            </a:pPr>
            <a:r>
              <a:rPr lang="en-US" sz="4500" dirty="0">
                <a:solidFill>
                  <a:srgbClr val="000000"/>
                </a:solidFill>
              </a:rPr>
              <a:t>It’s number of events that occur within a fixed interval of time with a known constant mean rate and independently of the time</a:t>
            </a:r>
          </a:p>
          <a:p>
            <a:pPr marL="1105986" lvl="1" indent="-552993">
              <a:lnSpc>
                <a:spcPts val="7171"/>
              </a:lnSpc>
              <a:buFont typeface="Arial"/>
              <a:buChar char="•"/>
            </a:pPr>
            <a:r>
              <a:rPr lang="en-US" sz="4500" dirty="0">
                <a:solidFill>
                  <a:srgbClr val="000000"/>
                </a:solidFill>
              </a:rPr>
              <a:t>It’s Parameter : </a:t>
            </a:r>
          </a:p>
          <a:p>
            <a:pPr marL="552993" lvl="1" algn="ctr">
              <a:lnSpc>
                <a:spcPts val="7171"/>
              </a:lnSpc>
            </a:pPr>
            <a:r>
              <a:rPr lang="en-US" sz="4500" dirty="0">
                <a:solidFill>
                  <a:srgbClr val="000000"/>
                </a:solidFill>
              </a:rPr>
              <a:t>P: is the probability of success</a:t>
            </a:r>
          </a:p>
          <a:p>
            <a:pPr marL="552993" lvl="1" algn="ctr">
              <a:lnSpc>
                <a:spcPts val="7171"/>
              </a:lnSpc>
            </a:pPr>
            <a:r>
              <a:rPr lang="en-US" sz="4500" dirty="0">
                <a:solidFill>
                  <a:srgbClr val="000000"/>
                </a:solidFill>
              </a:rPr>
              <a:t>X: number of trials</a:t>
            </a:r>
          </a:p>
          <a:p>
            <a:pPr marL="552993" lvl="1">
              <a:lnSpc>
                <a:spcPts val="7171"/>
              </a:lnSpc>
            </a:pPr>
            <a:r>
              <a:rPr lang="en-US" sz="4500" dirty="0">
                <a:solidFill>
                  <a:srgbClr val="000000"/>
                </a:solidFill>
              </a:rPr>
              <a:t>    </a:t>
            </a:r>
          </a:p>
          <a:p>
            <a:pPr marL="552993" lvl="1">
              <a:lnSpc>
                <a:spcPts val="7171"/>
              </a:lnSpc>
            </a:pPr>
            <a:endParaRPr lang="en-US" sz="4500" dirty="0">
              <a:solidFill>
                <a:srgbClr val="000000"/>
              </a:solidFill>
            </a:endParaRPr>
          </a:p>
        </p:txBody>
      </p:sp>
      <p:sp>
        <p:nvSpPr>
          <p:cNvPr id="10" name="AutoShape 10"/>
          <p:cNvSpPr/>
          <p:nvPr/>
        </p:nvSpPr>
        <p:spPr>
          <a:xfrm flipV="1">
            <a:off x="381000" y="1500535"/>
            <a:ext cx="11098345" cy="0"/>
          </a:xfrm>
          <a:prstGeom prst="line">
            <a:avLst/>
          </a:prstGeom>
          <a:ln w="123825" cap="flat">
            <a:solidFill>
              <a:srgbClr val="D9D9D9"/>
            </a:solidFill>
            <a:prstDash val="solid"/>
            <a:headEnd type="none" w="sm" len="sm"/>
            <a:tailEnd type="none" w="sm" len="sm"/>
          </a:ln>
        </p:spPr>
        <p:txBody>
          <a:bodyPr/>
          <a:lstStyle/>
          <a:p>
            <a:endParaRPr lang="en-US"/>
          </a:p>
        </p:txBody>
      </p:sp>
    </p:spTree>
    <p:extLst>
      <p:ext uri="{BB962C8B-B14F-4D97-AF65-F5344CB8AC3E}">
        <p14:creationId xmlns:p14="http://schemas.microsoft.com/office/powerpoint/2010/main" val="3550743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88019"/>
            <a:ext cx="15172732" cy="10375020"/>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737373"/>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1371600" y="506358"/>
            <a:ext cx="12725400" cy="8223405"/>
          </a:xfrm>
          <a:prstGeom prst="rect">
            <a:avLst/>
          </a:prstGeom>
        </p:spPr>
        <p:txBody>
          <a:bodyPr wrap="square" lIns="0" tIns="0" rIns="0" bIns="0" rtlCol="0" anchor="t">
            <a:spAutoFit/>
          </a:bodyPr>
          <a:lstStyle/>
          <a:p>
            <a:pPr>
              <a:lnSpc>
                <a:spcPts val="7171"/>
              </a:lnSpc>
              <a:spcBef>
                <a:spcPct val="0"/>
              </a:spcBef>
            </a:pPr>
            <a:r>
              <a:rPr lang="en-US" sz="5122" dirty="0">
                <a:solidFill>
                  <a:srgbClr val="000000"/>
                </a:solidFill>
                <a:latin typeface="Glacial Indifference"/>
              </a:rPr>
              <a:t>            </a:t>
            </a:r>
            <a:r>
              <a:rPr lang="en-US" sz="4500" dirty="0">
                <a:solidFill>
                  <a:srgbClr val="000000"/>
                </a:solidFill>
              </a:rPr>
              <a:t>It’s Probability Mass Function(PMF):</a:t>
            </a: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r>
              <a:rPr kumimoji="0" lang="en-US" sz="4500" b="0" i="0" u="none" strike="noStrike" kern="1200" cap="none" spc="0" normalizeH="0" baseline="0" noProof="0" dirty="0">
                <a:ln>
                  <a:noFill/>
                </a:ln>
                <a:solidFill>
                  <a:srgbClr val="000000"/>
                </a:solidFill>
                <a:effectLst/>
                <a:uLnTx/>
                <a:uFillTx/>
                <a:latin typeface="Glacial Indifference"/>
                <a:ea typeface="+mn-ea"/>
                <a:cs typeface="+mn-cs"/>
              </a:rPr>
              <a:t>       </a:t>
            </a:r>
            <a:r>
              <a:rPr kumimoji="0" lang="en-US" sz="4500" b="0" i="0" u="none" strike="noStrike" kern="1200" cap="none" spc="0" normalizeH="0" baseline="0" dirty="0">
                <a:ln>
                  <a:noFill/>
                </a:ln>
                <a:solidFill>
                  <a:srgbClr val="000000"/>
                </a:solidFill>
                <a:effectLst/>
                <a:uLnTx/>
                <a:uFillTx/>
                <a:latin typeface="Glacial Indifference"/>
                <a:ea typeface="+mn-ea"/>
                <a:cs typeface="+mn-cs"/>
              </a:rPr>
              <a:t>  </a:t>
            </a:r>
            <a:r>
              <a:rPr kumimoji="0" lang="en-US" sz="4500" b="0" i="0" u="none" strike="noStrike" kern="1200" cap="none" spc="0" normalizeH="0" baseline="0" noProof="0" dirty="0">
                <a:ln>
                  <a:noFill/>
                </a:ln>
                <a:solidFill>
                  <a:srgbClr val="000000"/>
                </a:solidFill>
                <a:effectLst/>
                <a:uLnTx/>
                <a:uFillTx/>
                <a:ea typeface="+mn-ea"/>
                <a:cs typeface="+mn-cs"/>
              </a:rPr>
              <a:t>It’s Cumulative </a:t>
            </a:r>
            <a:r>
              <a:rPr lang="en-US" sz="4500" dirty="0">
                <a:solidFill>
                  <a:srgbClr val="000000"/>
                </a:solidFill>
              </a:rPr>
              <a:t>D</a:t>
            </a:r>
            <a:r>
              <a:rPr kumimoji="0" lang="en-US" sz="4500" b="0" i="0" u="none" strike="noStrike" kern="1200" cap="none" spc="0" normalizeH="0" baseline="0" noProof="0" dirty="0" err="1">
                <a:ln>
                  <a:noFill/>
                </a:ln>
                <a:solidFill>
                  <a:srgbClr val="000000"/>
                </a:solidFill>
                <a:effectLst/>
                <a:uLnTx/>
                <a:uFillTx/>
                <a:ea typeface="+mn-ea"/>
                <a:cs typeface="+mn-cs"/>
              </a:rPr>
              <a:t>istribution</a:t>
            </a:r>
            <a:r>
              <a:rPr kumimoji="0" lang="en-US" sz="4500" b="0" i="0" u="none" strike="noStrike" kern="1200" cap="none" spc="0" normalizeH="0" baseline="0" noProof="0" dirty="0">
                <a:ln>
                  <a:noFill/>
                </a:ln>
                <a:solidFill>
                  <a:srgbClr val="000000"/>
                </a:solidFill>
                <a:effectLst/>
                <a:uLnTx/>
                <a:uFillTx/>
                <a:ea typeface="+mn-ea"/>
                <a:cs typeface="+mn-cs"/>
              </a:rPr>
              <a:t> Function(CDF):</a:t>
            </a: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p:txBody>
      </p:sp>
      <p:pic>
        <p:nvPicPr>
          <p:cNvPr id="11" name="Picture 10">
            <a:extLst>
              <a:ext uri="{FF2B5EF4-FFF2-40B4-BE49-F238E27FC236}">
                <a16:creationId xmlns:a16="http://schemas.microsoft.com/office/drawing/2014/main" id="{802F6363-ED5E-DDB6-F2D1-BB290B581537}"/>
              </a:ext>
            </a:extLst>
          </p:cNvPr>
          <p:cNvPicPr>
            <a:picLocks noChangeAspect="1"/>
          </p:cNvPicPr>
          <p:nvPr/>
        </p:nvPicPr>
        <p:blipFill>
          <a:blip r:embed="rId8"/>
          <a:stretch>
            <a:fillRect/>
          </a:stretch>
        </p:blipFill>
        <p:spPr>
          <a:xfrm>
            <a:off x="3366499" y="2791294"/>
            <a:ext cx="3186701" cy="1133006"/>
          </a:xfrm>
          <a:prstGeom prst="rect">
            <a:avLst/>
          </a:prstGeom>
        </p:spPr>
      </p:pic>
      <p:pic>
        <p:nvPicPr>
          <p:cNvPr id="12" name="Picture 11">
            <a:extLst>
              <a:ext uri="{FF2B5EF4-FFF2-40B4-BE49-F238E27FC236}">
                <a16:creationId xmlns:a16="http://schemas.microsoft.com/office/drawing/2014/main" id="{CAB7F4A4-8559-E044-65D4-3586496B6B42}"/>
              </a:ext>
            </a:extLst>
          </p:cNvPr>
          <p:cNvPicPr>
            <a:picLocks noChangeAspect="1"/>
          </p:cNvPicPr>
          <p:nvPr/>
        </p:nvPicPr>
        <p:blipFill>
          <a:blip r:embed="rId9"/>
          <a:stretch>
            <a:fillRect/>
          </a:stretch>
        </p:blipFill>
        <p:spPr>
          <a:xfrm>
            <a:off x="3381739" y="6690361"/>
            <a:ext cx="2653301" cy="1133006"/>
          </a:xfrm>
          <a:prstGeom prst="rect">
            <a:avLst/>
          </a:prstGeom>
        </p:spPr>
      </p:pic>
      <p:pic>
        <p:nvPicPr>
          <p:cNvPr id="13" name="Picture 12">
            <a:extLst>
              <a:ext uri="{FF2B5EF4-FFF2-40B4-BE49-F238E27FC236}">
                <a16:creationId xmlns:a16="http://schemas.microsoft.com/office/drawing/2014/main" id="{A876C314-AAE9-2628-1B7A-DB90F2BBA048}"/>
              </a:ext>
            </a:extLst>
          </p:cNvPr>
          <p:cNvPicPr>
            <a:picLocks noChangeAspect="1"/>
          </p:cNvPicPr>
          <p:nvPr/>
        </p:nvPicPr>
        <p:blipFill rotWithShape="1">
          <a:blip r:embed="rId10"/>
          <a:srcRect l="2173" t="6911" r="3682" b="10828"/>
          <a:stretch/>
        </p:blipFill>
        <p:spPr>
          <a:xfrm>
            <a:off x="7467599" y="1866900"/>
            <a:ext cx="5308651" cy="2902173"/>
          </a:xfrm>
          <a:prstGeom prst="rect">
            <a:avLst/>
          </a:prstGeom>
        </p:spPr>
      </p:pic>
      <p:pic>
        <p:nvPicPr>
          <p:cNvPr id="14" name="Picture 13">
            <a:extLst>
              <a:ext uri="{FF2B5EF4-FFF2-40B4-BE49-F238E27FC236}">
                <a16:creationId xmlns:a16="http://schemas.microsoft.com/office/drawing/2014/main" id="{188ECF51-FB7E-E97D-7A5C-9216BE519101}"/>
              </a:ext>
            </a:extLst>
          </p:cNvPr>
          <p:cNvPicPr>
            <a:picLocks noChangeAspect="1"/>
          </p:cNvPicPr>
          <p:nvPr/>
        </p:nvPicPr>
        <p:blipFill rotWithShape="1">
          <a:blip r:embed="rId11"/>
          <a:srcRect l="1745" t="9317" r="3658" b="8423"/>
          <a:stretch/>
        </p:blipFill>
        <p:spPr>
          <a:xfrm>
            <a:off x="7406639" y="6515099"/>
            <a:ext cx="5369611" cy="2902173"/>
          </a:xfrm>
          <a:prstGeom prst="rect">
            <a:avLst/>
          </a:prstGeom>
        </p:spPr>
      </p:pic>
    </p:spTree>
    <p:extLst>
      <p:ext uri="{BB962C8B-B14F-4D97-AF65-F5344CB8AC3E}">
        <p14:creationId xmlns:p14="http://schemas.microsoft.com/office/powerpoint/2010/main" val="42082268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88019"/>
            <a:ext cx="15172732" cy="10375020"/>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737373"/>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1371600" y="506358"/>
            <a:ext cx="12725400" cy="4530086"/>
          </a:xfrm>
          <a:prstGeom prst="rect">
            <a:avLst/>
          </a:prstGeom>
        </p:spPr>
        <p:txBody>
          <a:bodyPr wrap="square" lIns="0" tIns="0" rIns="0" bIns="0" rtlCol="0" anchor="t">
            <a:spAutoFit/>
          </a:bodyPr>
          <a:lstStyle/>
          <a:p>
            <a:pPr>
              <a:lnSpc>
                <a:spcPts val="7171"/>
              </a:lnSpc>
              <a:spcBef>
                <a:spcPct val="0"/>
              </a:spcBef>
            </a:pPr>
            <a:r>
              <a:rPr lang="en-US" sz="4500" dirty="0">
                <a:solidFill>
                  <a:srgbClr val="000000"/>
                </a:solidFill>
              </a:rPr>
              <a:t>                                  It’s Histogram</a:t>
            </a:r>
            <a:r>
              <a:rPr kumimoji="0" lang="en-US" sz="4500" b="0" i="0" u="none" strike="noStrike" kern="1200" cap="none" spc="0" normalizeH="0" baseline="0" noProof="0" dirty="0">
                <a:ln>
                  <a:noFill/>
                </a:ln>
                <a:solidFill>
                  <a:srgbClr val="000000"/>
                </a:solidFill>
                <a:effectLst/>
                <a:uLnTx/>
                <a:uFillTx/>
                <a:ea typeface="+mn-ea"/>
                <a:cs typeface="+mn-cs"/>
              </a:rPr>
              <a:t>:</a:t>
            </a:r>
            <a:endParaRPr lang="en-US" sz="4500" dirty="0">
              <a:solidFill>
                <a:srgbClr val="000000"/>
              </a:solidFill>
            </a:endParaRPr>
          </a:p>
          <a:p>
            <a:pPr>
              <a:lnSpc>
                <a:spcPts val="7171"/>
              </a:lnSpc>
              <a:spcBef>
                <a:spcPct val="0"/>
              </a:spcBef>
            </a:pPr>
            <a:endParaRPr kumimoji="0" lang="en-US" sz="4500" b="0" i="0" u="none" strike="noStrike" kern="1200" cap="none" spc="0" normalizeH="0" baseline="0" noProof="0" dirty="0">
              <a:ln>
                <a:noFill/>
              </a:ln>
              <a:solidFill>
                <a:srgbClr val="000000"/>
              </a:solidFill>
              <a:effectLst/>
              <a:uLnTx/>
              <a:uFillTx/>
              <a:ea typeface="+mn-ea"/>
              <a:cs typeface="+mn-cs"/>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p:txBody>
      </p:sp>
      <p:pic>
        <p:nvPicPr>
          <p:cNvPr id="8" name="Picture 7">
            <a:extLst>
              <a:ext uri="{FF2B5EF4-FFF2-40B4-BE49-F238E27FC236}">
                <a16:creationId xmlns:a16="http://schemas.microsoft.com/office/drawing/2014/main" id="{FB939061-21C6-8F68-178F-42A726D2534F}"/>
              </a:ext>
            </a:extLst>
          </p:cNvPr>
          <p:cNvPicPr>
            <a:picLocks noChangeAspect="1"/>
          </p:cNvPicPr>
          <p:nvPr/>
        </p:nvPicPr>
        <p:blipFill>
          <a:blip r:embed="rId8"/>
          <a:stretch>
            <a:fillRect/>
          </a:stretch>
        </p:blipFill>
        <p:spPr>
          <a:xfrm>
            <a:off x="1447800" y="6667500"/>
            <a:ext cx="6895174" cy="1213209"/>
          </a:xfrm>
          <a:prstGeom prst="rect">
            <a:avLst/>
          </a:prstGeom>
        </p:spPr>
      </p:pic>
      <p:pic>
        <p:nvPicPr>
          <p:cNvPr id="13" name="Picture 12">
            <a:extLst>
              <a:ext uri="{FF2B5EF4-FFF2-40B4-BE49-F238E27FC236}">
                <a16:creationId xmlns:a16="http://schemas.microsoft.com/office/drawing/2014/main" id="{D9106698-44DA-2A21-AF6E-A3B0F0BFB928}"/>
              </a:ext>
            </a:extLst>
          </p:cNvPr>
          <p:cNvPicPr>
            <a:picLocks noChangeAspect="1"/>
          </p:cNvPicPr>
          <p:nvPr/>
        </p:nvPicPr>
        <p:blipFill rotWithShape="1">
          <a:blip r:embed="rId9"/>
          <a:srcRect b="4077"/>
          <a:stretch/>
        </p:blipFill>
        <p:spPr>
          <a:xfrm>
            <a:off x="4302728" y="1270057"/>
            <a:ext cx="6181725" cy="4751045"/>
          </a:xfrm>
          <a:prstGeom prst="rect">
            <a:avLst/>
          </a:prstGeom>
        </p:spPr>
      </p:pic>
      <p:pic>
        <p:nvPicPr>
          <p:cNvPr id="14" name="Picture 13">
            <a:extLst>
              <a:ext uri="{FF2B5EF4-FFF2-40B4-BE49-F238E27FC236}">
                <a16:creationId xmlns:a16="http://schemas.microsoft.com/office/drawing/2014/main" id="{4584F34F-1714-EE8C-A7C2-8C89C1BB7758}"/>
              </a:ext>
            </a:extLst>
          </p:cNvPr>
          <p:cNvPicPr>
            <a:picLocks noChangeAspect="1"/>
          </p:cNvPicPr>
          <p:nvPr/>
        </p:nvPicPr>
        <p:blipFill>
          <a:blip r:embed="rId10"/>
          <a:stretch>
            <a:fillRect/>
          </a:stretch>
        </p:blipFill>
        <p:spPr>
          <a:xfrm>
            <a:off x="9040762" y="6825221"/>
            <a:ext cx="2166927" cy="984658"/>
          </a:xfrm>
          <a:prstGeom prst="rect">
            <a:avLst/>
          </a:prstGeom>
        </p:spPr>
      </p:pic>
      <p:pic>
        <p:nvPicPr>
          <p:cNvPr id="15" name="Picture 14">
            <a:extLst>
              <a:ext uri="{FF2B5EF4-FFF2-40B4-BE49-F238E27FC236}">
                <a16:creationId xmlns:a16="http://schemas.microsoft.com/office/drawing/2014/main" id="{A5B28099-7D54-0860-69E1-36F7D3507A69}"/>
              </a:ext>
            </a:extLst>
          </p:cNvPr>
          <p:cNvPicPr>
            <a:picLocks noChangeAspect="1"/>
          </p:cNvPicPr>
          <p:nvPr/>
        </p:nvPicPr>
        <p:blipFill>
          <a:blip r:embed="rId11"/>
          <a:stretch>
            <a:fillRect/>
          </a:stretch>
        </p:blipFill>
        <p:spPr>
          <a:xfrm>
            <a:off x="1472380" y="7809879"/>
            <a:ext cx="9608129" cy="1213209"/>
          </a:xfrm>
          <a:prstGeom prst="rect">
            <a:avLst/>
          </a:prstGeom>
        </p:spPr>
      </p:pic>
      <p:pic>
        <p:nvPicPr>
          <p:cNvPr id="16" name="Picture 15">
            <a:extLst>
              <a:ext uri="{FF2B5EF4-FFF2-40B4-BE49-F238E27FC236}">
                <a16:creationId xmlns:a16="http://schemas.microsoft.com/office/drawing/2014/main" id="{E027841E-7302-3C1E-A3F5-3260E343DF65}"/>
              </a:ext>
            </a:extLst>
          </p:cNvPr>
          <p:cNvPicPr>
            <a:picLocks noChangeAspect="1"/>
          </p:cNvPicPr>
          <p:nvPr/>
        </p:nvPicPr>
        <p:blipFill>
          <a:blip r:embed="rId12"/>
          <a:stretch>
            <a:fillRect/>
          </a:stretch>
        </p:blipFill>
        <p:spPr>
          <a:xfrm>
            <a:off x="9016181" y="7934380"/>
            <a:ext cx="2191508" cy="781540"/>
          </a:xfrm>
          <a:prstGeom prst="rect">
            <a:avLst/>
          </a:prstGeom>
        </p:spPr>
      </p:pic>
    </p:spTree>
    <p:extLst>
      <p:ext uri="{BB962C8B-B14F-4D97-AF65-F5344CB8AC3E}">
        <p14:creationId xmlns:p14="http://schemas.microsoft.com/office/powerpoint/2010/main" val="7920735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sp>
        <p:nvSpPr>
          <p:cNvPr id="24" name="Rectangle 23">
            <a:extLst>
              <a:ext uri="{FF2B5EF4-FFF2-40B4-BE49-F238E27FC236}">
                <a16:creationId xmlns:a16="http://schemas.microsoft.com/office/drawing/2014/main" id="{1ADF0328-E0CC-D114-7408-747614456C6C}"/>
              </a:ext>
            </a:extLst>
          </p:cNvPr>
          <p:cNvSpPr/>
          <p:nvPr/>
        </p:nvSpPr>
        <p:spPr>
          <a:xfrm>
            <a:off x="2133600" y="730230"/>
            <a:ext cx="14782800" cy="904712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4464F59B-F1E8-24E0-178F-551036450E84}"/>
              </a:ext>
            </a:extLst>
          </p:cNvPr>
          <p:cNvPicPr>
            <a:picLocks noChangeAspect="1"/>
          </p:cNvPicPr>
          <p:nvPr/>
        </p:nvPicPr>
        <p:blipFill>
          <a:blip r:embed="rId22"/>
          <a:stretch>
            <a:fillRect/>
          </a:stretch>
        </p:blipFill>
        <p:spPr>
          <a:xfrm>
            <a:off x="2438400" y="952500"/>
            <a:ext cx="14096999" cy="8458200"/>
          </a:xfrm>
          <a:prstGeom prst="rect">
            <a:avLst/>
          </a:prstGeom>
        </p:spPr>
      </p:pic>
    </p:spTree>
    <p:extLst>
      <p:ext uri="{BB962C8B-B14F-4D97-AF65-F5344CB8AC3E}">
        <p14:creationId xmlns:p14="http://schemas.microsoft.com/office/powerpoint/2010/main" val="33881554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sp>
        <p:nvSpPr>
          <p:cNvPr id="24" name="Rectangle 23">
            <a:extLst>
              <a:ext uri="{FF2B5EF4-FFF2-40B4-BE49-F238E27FC236}">
                <a16:creationId xmlns:a16="http://schemas.microsoft.com/office/drawing/2014/main" id="{1ADF0328-E0CC-D114-7408-747614456C6C}"/>
              </a:ext>
            </a:extLst>
          </p:cNvPr>
          <p:cNvSpPr/>
          <p:nvPr/>
        </p:nvSpPr>
        <p:spPr>
          <a:xfrm>
            <a:off x="1935597" y="532865"/>
            <a:ext cx="14782800" cy="904712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69EACCB3-1F36-F438-E627-96422E446316}"/>
              </a:ext>
            </a:extLst>
          </p:cNvPr>
          <p:cNvPicPr>
            <a:picLocks noChangeAspect="1"/>
          </p:cNvPicPr>
          <p:nvPr/>
        </p:nvPicPr>
        <p:blipFill>
          <a:blip r:embed="rId22"/>
          <a:stretch>
            <a:fillRect/>
          </a:stretch>
        </p:blipFill>
        <p:spPr>
          <a:xfrm>
            <a:off x="2514600" y="953801"/>
            <a:ext cx="13258800" cy="3129151"/>
          </a:xfrm>
          <a:prstGeom prst="rect">
            <a:avLst/>
          </a:prstGeom>
        </p:spPr>
      </p:pic>
      <p:pic>
        <p:nvPicPr>
          <p:cNvPr id="14" name="Picture 13">
            <a:extLst>
              <a:ext uri="{FF2B5EF4-FFF2-40B4-BE49-F238E27FC236}">
                <a16:creationId xmlns:a16="http://schemas.microsoft.com/office/drawing/2014/main" id="{57914EF9-E07D-598D-51BC-B07B521C8F8A}"/>
              </a:ext>
            </a:extLst>
          </p:cNvPr>
          <p:cNvPicPr>
            <a:picLocks noChangeAspect="1"/>
          </p:cNvPicPr>
          <p:nvPr/>
        </p:nvPicPr>
        <p:blipFill>
          <a:blip r:embed="rId23"/>
          <a:stretch>
            <a:fillRect/>
          </a:stretch>
        </p:blipFill>
        <p:spPr>
          <a:xfrm>
            <a:off x="2569412" y="4162715"/>
            <a:ext cx="12849086" cy="4508282"/>
          </a:xfrm>
          <a:prstGeom prst="rect">
            <a:avLst/>
          </a:prstGeom>
        </p:spPr>
      </p:pic>
    </p:spTree>
    <p:extLst>
      <p:ext uri="{BB962C8B-B14F-4D97-AF65-F5344CB8AC3E}">
        <p14:creationId xmlns:p14="http://schemas.microsoft.com/office/powerpoint/2010/main" val="22329156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a:extLst>
            <a:ext uri="{FF2B5EF4-FFF2-40B4-BE49-F238E27FC236}">
              <a16:creationId xmlns:a16="http://schemas.microsoft.com/office/drawing/2014/main" id="{1DCDF108-17E5-FF4E-FBA5-77BD4CE7AF0B}"/>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A381926-0A8A-7B42-667A-E378B40E9F75}"/>
              </a:ext>
            </a:extLst>
          </p:cNvPr>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a:extLst>
              <a:ext uri="{FF2B5EF4-FFF2-40B4-BE49-F238E27FC236}">
                <a16:creationId xmlns:a16="http://schemas.microsoft.com/office/drawing/2014/main" id="{A708B053-3DB2-E1D9-C712-5C6624E58A9C}"/>
              </a:ext>
            </a:extLst>
          </p:cNvPr>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a:extLst>
              <a:ext uri="{FF2B5EF4-FFF2-40B4-BE49-F238E27FC236}">
                <a16:creationId xmlns:a16="http://schemas.microsoft.com/office/drawing/2014/main" id="{598FCE26-FD8A-1089-8F34-34924636229C}"/>
              </a:ext>
            </a:extLst>
          </p:cNvPr>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a:extLst>
              <a:ext uri="{FF2B5EF4-FFF2-40B4-BE49-F238E27FC236}">
                <a16:creationId xmlns:a16="http://schemas.microsoft.com/office/drawing/2014/main" id="{A6B3728A-BC5C-8D7C-9FAF-F2ADD9CAC38E}"/>
              </a:ext>
            </a:extLst>
          </p:cNvPr>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a:extLst>
              <a:ext uri="{FF2B5EF4-FFF2-40B4-BE49-F238E27FC236}">
                <a16:creationId xmlns:a16="http://schemas.microsoft.com/office/drawing/2014/main" id="{FB1176DC-3F2E-DC6B-72C5-FDC0E6B18B43}"/>
              </a:ext>
            </a:extLst>
          </p:cNvPr>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a:extLst>
              <a:ext uri="{FF2B5EF4-FFF2-40B4-BE49-F238E27FC236}">
                <a16:creationId xmlns:a16="http://schemas.microsoft.com/office/drawing/2014/main" id="{17E24AA1-2856-35EA-DAF7-A5CF0CCF809E}"/>
              </a:ext>
            </a:extLst>
          </p:cNvPr>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a:extLst>
              <a:ext uri="{FF2B5EF4-FFF2-40B4-BE49-F238E27FC236}">
                <a16:creationId xmlns:a16="http://schemas.microsoft.com/office/drawing/2014/main" id="{DCD1EF89-1E0A-B506-3CDE-52A117527021}"/>
              </a:ext>
            </a:extLst>
          </p:cNvPr>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a:extLst>
              <a:ext uri="{FF2B5EF4-FFF2-40B4-BE49-F238E27FC236}">
                <a16:creationId xmlns:a16="http://schemas.microsoft.com/office/drawing/2014/main" id="{B9D424E7-79AE-54A4-7E78-B8BCD971B1AE}"/>
              </a:ext>
            </a:extLst>
          </p:cNvPr>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a:extLst>
              <a:ext uri="{FF2B5EF4-FFF2-40B4-BE49-F238E27FC236}">
                <a16:creationId xmlns:a16="http://schemas.microsoft.com/office/drawing/2014/main" id="{3F42E70F-7D0A-CFBB-8D8F-B6A0DFE46BD3}"/>
              </a:ext>
            </a:extLst>
          </p:cNvPr>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a:extLst>
              <a:ext uri="{FF2B5EF4-FFF2-40B4-BE49-F238E27FC236}">
                <a16:creationId xmlns:a16="http://schemas.microsoft.com/office/drawing/2014/main" id="{F1631E74-AC02-F31B-B8F0-5A90CE1A1800}"/>
              </a:ext>
            </a:extLst>
          </p:cNvPr>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grpSp>
        <p:nvGrpSpPr>
          <p:cNvPr id="12" name="Group 12">
            <a:extLst>
              <a:ext uri="{FF2B5EF4-FFF2-40B4-BE49-F238E27FC236}">
                <a16:creationId xmlns:a16="http://schemas.microsoft.com/office/drawing/2014/main" id="{2719593E-DB39-B57B-6113-AA1D7336519A}"/>
              </a:ext>
            </a:extLst>
          </p:cNvPr>
          <p:cNvGrpSpPr/>
          <p:nvPr/>
        </p:nvGrpSpPr>
        <p:grpSpPr>
          <a:xfrm>
            <a:off x="1202151" y="1263480"/>
            <a:ext cx="16243860" cy="2837103"/>
            <a:chOff x="0" y="0"/>
            <a:chExt cx="3538556" cy="618033"/>
          </a:xfrm>
        </p:grpSpPr>
        <p:sp>
          <p:nvSpPr>
            <p:cNvPr id="13" name="Freeform 13">
              <a:extLst>
                <a:ext uri="{FF2B5EF4-FFF2-40B4-BE49-F238E27FC236}">
                  <a16:creationId xmlns:a16="http://schemas.microsoft.com/office/drawing/2014/main" id="{8C9D2834-BD32-3153-0560-E836215277AB}"/>
                </a:ext>
              </a:extLst>
            </p:cNvPr>
            <p:cNvSpPr/>
            <p:nvPr/>
          </p:nvSpPr>
          <p:spPr>
            <a:xfrm>
              <a:off x="0" y="0"/>
              <a:ext cx="3538556" cy="618033"/>
            </a:xfrm>
            <a:custGeom>
              <a:avLst/>
              <a:gdLst/>
              <a:ahLst/>
              <a:cxnLst/>
              <a:rect l="l" t="t" r="r" b="b"/>
              <a:pathLst>
                <a:path w="3538556" h="618033">
                  <a:moveTo>
                    <a:pt x="24307" y="0"/>
                  </a:moveTo>
                  <a:lnTo>
                    <a:pt x="3514249" y="0"/>
                  </a:lnTo>
                  <a:cubicBezTo>
                    <a:pt x="3520696" y="0"/>
                    <a:pt x="3526878" y="2561"/>
                    <a:pt x="3531436" y="7119"/>
                  </a:cubicBezTo>
                  <a:cubicBezTo>
                    <a:pt x="3535995" y="11678"/>
                    <a:pt x="3538556" y="17860"/>
                    <a:pt x="3538556" y="24307"/>
                  </a:cubicBezTo>
                  <a:lnTo>
                    <a:pt x="3538556" y="593727"/>
                  </a:lnTo>
                  <a:cubicBezTo>
                    <a:pt x="3538556" y="607151"/>
                    <a:pt x="3527673" y="618033"/>
                    <a:pt x="3514249" y="618033"/>
                  </a:cubicBezTo>
                  <a:lnTo>
                    <a:pt x="24307" y="618033"/>
                  </a:lnTo>
                  <a:cubicBezTo>
                    <a:pt x="10883" y="618033"/>
                    <a:pt x="0" y="607151"/>
                    <a:pt x="0" y="593727"/>
                  </a:cubicBezTo>
                  <a:lnTo>
                    <a:pt x="0" y="24307"/>
                  </a:lnTo>
                  <a:cubicBezTo>
                    <a:pt x="0" y="10883"/>
                    <a:pt x="10883" y="0"/>
                    <a:pt x="24307" y="0"/>
                  </a:cubicBezTo>
                  <a:close/>
                </a:path>
              </a:pathLst>
            </a:custGeom>
            <a:solidFill>
              <a:srgbClr val="FFFFFF"/>
            </a:solidFill>
            <a:ln w="190500" cap="rnd">
              <a:solidFill>
                <a:srgbClr val="737373"/>
              </a:solidFill>
              <a:prstDash val="solid"/>
              <a:round/>
            </a:ln>
          </p:spPr>
          <p:txBody>
            <a:bodyPr/>
            <a:lstStyle/>
            <a:p>
              <a:endParaRPr lang="en-US"/>
            </a:p>
          </p:txBody>
        </p:sp>
        <p:sp>
          <p:nvSpPr>
            <p:cNvPr id="14" name="TextBox 14">
              <a:extLst>
                <a:ext uri="{FF2B5EF4-FFF2-40B4-BE49-F238E27FC236}">
                  <a16:creationId xmlns:a16="http://schemas.microsoft.com/office/drawing/2014/main" id="{5E6C9DFC-7F73-E16D-70E7-5EE0140430C4}"/>
                </a:ext>
              </a:extLst>
            </p:cNvPr>
            <p:cNvSpPr txBox="1"/>
            <p:nvPr/>
          </p:nvSpPr>
          <p:spPr>
            <a:xfrm>
              <a:off x="0" y="-38100"/>
              <a:ext cx="3538556" cy="656133"/>
            </a:xfrm>
            <a:prstGeom prst="rect">
              <a:avLst/>
            </a:prstGeom>
          </p:spPr>
          <p:txBody>
            <a:bodyPr lIns="50800" tIns="50800" rIns="50800" bIns="50800" rtlCol="0" anchor="ctr"/>
            <a:lstStyle/>
            <a:p>
              <a:pPr algn="ctr">
                <a:lnSpc>
                  <a:spcPts val="2659"/>
                </a:lnSpc>
              </a:pPr>
              <a:endParaRPr/>
            </a:p>
          </p:txBody>
        </p:sp>
      </p:grpSp>
      <p:sp>
        <p:nvSpPr>
          <p:cNvPr id="15" name="TextBox 15">
            <a:extLst>
              <a:ext uri="{FF2B5EF4-FFF2-40B4-BE49-F238E27FC236}">
                <a16:creationId xmlns:a16="http://schemas.microsoft.com/office/drawing/2014/main" id="{D08F87D4-732B-CB5E-838C-860E1675418C}"/>
              </a:ext>
            </a:extLst>
          </p:cNvPr>
          <p:cNvSpPr txBox="1"/>
          <p:nvPr/>
        </p:nvSpPr>
        <p:spPr>
          <a:xfrm>
            <a:off x="1664517" y="1742925"/>
            <a:ext cx="14958964" cy="1714444"/>
          </a:xfrm>
          <a:prstGeom prst="rect">
            <a:avLst/>
          </a:prstGeom>
        </p:spPr>
        <p:txBody>
          <a:bodyPr lIns="0" tIns="0" rIns="0" bIns="0" rtlCol="0" anchor="t">
            <a:spAutoFit/>
          </a:bodyPr>
          <a:lstStyle/>
          <a:p>
            <a:pPr algn="ctr">
              <a:lnSpc>
                <a:spcPts val="14394"/>
              </a:lnSpc>
              <a:spcBef>
                <a:spcPct val="0"/>
              </a:spcBef>
            </a:pPr>
            <a:r>
              <a:rPr lang="en-US" sz="8500" dirty="0">
                <a:solidFill>
                  <a:srgbClr val="000000"/>
                </a:solidFill>
                <a:latin typeface="Norwester"/>
              </a:rPr>
              <a:t>Real life example </a:t>
            </a:r>
          </a:p>
        </p:txBody>
      </p:sp>
      <p:sp>
        <p:nvSpPr>
          <p:cNvPr id="18" name="TextBox 18">
            <a:extLst>
              <a:ext uri="{FF2B5EF4-FFF2-40B4-BE49-F238E27FC236}">
                <a16:creationId xmlns:a16="http://schemas.microsoft.com/office/drawing/2014/main" id="{F4FE5D0A-8FE3-56D3-346B-7629EE8849DD}"/>
              </a:ext>
            </a:extLst>
          </p:cNvPr>
          <p:cNvSpPr txBox="1"/>
          <p:nvPr/>
        </p:nvSpPr>
        <p:spPr>
          <a:xfrm>
            <a:off x="1028700" y="4405316"/>
            <a:ext cx="16230600" cy="4392491"/>
          </a:xfrm>
          <a:prstGeom prst="rect">
            <a:avLst/>
          </a:prstGeom>
        </p:spPr>
        <p:txBody>
          <a:bodyPr lIns="50800" tIns="50800" rIns="50800" bIns="50800" rtlCol="0" anchor="ctr"/>
          <a:lstStyle/>
          <a:p>
            <a:pPr algn="ctr">
              <a:lnSpc>
                <a:spcPts val="2659"/>
              </a:lnSpc>
            </a:pPr>
            <a:endParaRPr/>
          </a:p>
        </p:txBody>
      </p:sp>
      <p:sp>
        <p:nvSpPr>
          <p:cNvPr id="21" name="Freeform 17">
            <a:extLst>
              <a:ext uri="{FF2B5EF4-FFF2-40B4-BE49-F238E27FC236}">
                <a16:creationId xmlns:a16="http://schemas.microsoft.com/office/drawing/2014/main" id="{2680CF1D-0F9A-67BD-E9F4-9B8E20546331}"/>
              </a:ext>
            </a:extLst>
          </p:cNvPr>
          <p:cNvSpPr/>
          <p:nvPr/>
        </p:nvSpPr>
        <p:spPr>
          <a:xfrm>
            <a:off x="1221242" y="4268849"/>
            <a:ext cx="16230600" cy="5270808"/>
          </a:xfrm>
          <a:custGeom>
            <a:avLst/>
            <a:gdLst/>
            <a:ahLst/>
            <a:cxnLst/>
            <a:rect l="l" t="t" r="r" b="b"/>
            <a:pathLst>
              <a:path w="3535667" h="918758">
                <a:moveTo>
                  <a:pt x="24327" y="0"/>
                </a:moveTo>
                <a:lnTo>
                  <a:pt x="3511340" y="0"/>
                </a:lnTo>
                <a:cubicBezTo>
                  <a:pt x="3517792" y="0"/>
                  <a:pt x="3523980" y="2563"/>
                  <a:pt x="3528542" y="7125"/>
                </a:cubicBezTo>
                <a:cubicBezTo>
                  <a:pt x="3533104" y="11687"/>
                  <a:pt x="3535667" y="17875"/>
                  <a:pt x="3535667" y="24327"/>
                </a:cubicBezTo>
                <a:lnTo>
                  <a:pt x="3535667" y="894432"/>
                </a:lnTo>
                <a:cubicBezTo>
                  <a:pt x="3535667" y="907867"/>
                  <a:pt x="3524776" y="918758"/>
                  <a:pt x="3511340" y="918758"/>
                </a:cubicBezTo>
                <a:lnTo>
                  <a:pt x="24327" y="918758"/>
                </a:lnTo>
                <a:cubicBezTo>
                  <a:pt x="10891" y="918758"/>
                  <a:pt x="0" y="907867"/>
                  <a:pt x="0" y="894432"/>
                </a:cubicBezTo>
                <a:lnTo>
                  <a:pt x="0" y="24327"/>
                </a:lnTo>
                <a:cubicBezTo>
                  <a:pt x="0" y="10891"/>
                  <a:pt x="10891" y="0"/>
                  <a:pt x="24327" y="0"/>
                </a:cubicBezTo>
                <a:close/>
              </a:path>
            </a:pathLst>
          </a:custGeom>
          <a:solidFill>
            <a:srgbClr val="FFFFFF"/>
          </a:solidFill>
          <a:ln w="190500" cap="rnd">
            <a:solidFill>
              <a:srgbClr val="737373"/>
            </a:solidFill>
            <a:prstDash val="solid"/>
            <a:round/>
          </a:ln>
        </p:spPr>
        <p:txBody>
          <a:bodyPr lIns="91440" tIns="45720" rIns="91440" bIns="45720" anchor="t"/>
          <a:lstStyle/>
          <a:p>
            <a:pPr algn="ctr"/>
            <a:endParaRPr lang="en-US" sz="4500" dirty="0">
              <a:ea typeface="Calibri"/>
              <a:cs typeface="Calibri"/>
            </a:endParaRPr>
          </a:p>
          <a:p>
            <a:pPr algn="ctr"/>
            <a:r>
              <a:rPr lang="en-US" sz="4500" dirty="0">
                <a:ea typeface="Calibri"/>
                <a:cs typeface="Calibri"/>
              </a:rPr>
              <a:t>Lets say that  the average number of defect in a fabric roll = 6 (lambda) Let’s say a manufacturer wants to calculate the probability of finding 10 defects in two rolls Then the new lambda equals 2*6 = 12 defects Then according to the PMF formula of </a:t>
            </a:r>
            <a:r>
              <a:rPr lang="en-US" sz="4500" dirty="0" err="1">
                <a:ea typeface="Calibri"/>
                <a:cs typeface="Calibri"/>
              </a:rPr>
              <a:t>poission</a:t>
            </a:r>
            <a:r>
              <a:rPr lang="en-US" sz="4500" dirty="0">
                <a:ea typeface="Calibri"/>
                <a:cs typeface="Calibri"/>
              </a:rPr>
              <a:t> random variable : </a:t>
            </a:r>
            <a:r>
              <a:rPr lang="en-US" sz="4500" dirty="0" err="1">
                <a:ea typeface="Calibri"/>
                <a:cs typeface="Calibri"/>
              </a:rPr>
              <a:t>lambda^k</a:t>
            </a:r>
            <a:r>
              <a:rPr lang="en-US" sz="4500" dirty="0">
                <a:ea typeface="Calibri"/>
                <a:cs typeface="Calibri"/>
              </a:rPr>
              <a:t>*e^-lambda / k! The probability of finding 10 defects = 12^10 * e^-12 / 10! = 0.105 (10.5%) </a:t>
            </a:r>
            <a:endParaRPr lang="en-US" sz="4500" dirty="0">
              <a:latin typeface="Sitka Text"/>
              <a:ea typeface="Calibri"/>
              <a:cs typeface="Calibri"/>
            </a:endParaRPr>
          </a:p>
        </p:txBody>
      </p:sp>
    </p:spTree>
    <p:extLst>
      <p:ext uri="{BB962C8B-B14F-4D97-AF65-F5344CB8AC3E}">
        <p14:creationId xmlns:p14="http://schemas.microsoft.com/office/powerpoint/2010/main" val="17474539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202868"/>
            <a:ext cx="14631264" cy="10489868"/>
            <a:chOff x="0" y="-38100"/>
            <a:chExt cx="4274824" cy="3479901"/>
          </a:xfrm>
        </p:grpSpPr>
        <p:sp>
          <p:nvSpPr>
            <p:cNvPr id="6" name="Freeform 6"/>
            <p:cNvSpPr/>
            <p:nvPr/>
          </p:nvSpPr>
          <p:spPr>
            <a:xfrm>
              <a:off x="0" y="0"/>
              <a:ext cx="4274824" cy="3441801"/>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D9D9D9"/>
              </a:solidFill>
              <a:prstDash val="solid"/>
              <a:round/>
            </a:ln>
          </p:spPr>
          <p:txBody>
            <a:bodyPr/>
            <a:lstStyle/>
            <a:p>
              <a:endParaRPr lang="en-US"/>
            </a:p>
          </p:txBody>
        </p:sp>
        <p:sp>
          <p:nvSpPr>
            <p:cNvPr id="7" name="TextBox 7"/>
            <p:cNvSpPr txBox="1"/>
            <p:nvPr/>
          </p:nvSpPr>
          <p:spPr>
            <a:xfrm>
              <a:off x="0" y="-38100"/>
              <a:ext cx="4274824" cy="3479901"/>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692045" y="137983"/>
            <a:ext cx="12372703" cy="1362552"/>
          </a:xfrm>
          <a:prstGeom prst="rect">
            <a:avLst/>
          </a:prstGeom>
        </p:spPr>
        <p:txBody>
          <a:bodyPr lIns="0" tIns="0" rIns="0" bIns="0" rtlCol="0" anchor="t">
            <a:spAutoFit/>
          </a:bodyPr>
          <a:lstStyle/>
          <a:p>
            <a:pPr>
              <a:lnSpc>
                <a:spcPts val="11906"/>
              </a:lnSpc>
              <a:spcBef>
                <a:spcPct val="0"/>
              </a:spcBef>
            </a:pPr>
            <a:r>
              <a:rPr lang="en-US" sz="8500" dirty="0">
                <a:solidFill>
                  <a:srgbClr val="000000"/>
                </a:solidFill>
                <a:latin typeface="Norwester" panose="020B0604020202020204" charset="0"/>
              </a:rPr>
              <a:t>5- Uniform Distribution</a:t>
            </a:r>
          </a:p>
        </p:txBody>
      </p:sp>
      <p:sp>
        <p:nvSpPr>
          <p:cNvPr id="9" name="TextBox 9"/>
          <p:cNvSpPr txBox="1"/>
          <p:nvPr/>
        </p:nvSpPr>
        <p:spPr>
          <a:xfrm>
            <a:off x="172065" y="1957349"/>
            <a:ext cx="13924935" cy="6384825"/>
          </a:xfrm>
          <a:prstGeom prst="rect">
            <a:avLst/>
          </a:prstGeom>
        </p:spPr>
        <p:txBody>
          <a:bodyPr wrap="square" lIns="0" tIns="0" rIns="0" bIns="0" rtlCol="0" anchor="t">
            <a:spAutoFit/>
          </a:bodyPr>
          <a:lstStyle/>
          <a:p>
            <a:pPr marL="1105986" lvl="1" indent="-552993">
              <a:lnSpc>
                <a:spcPts val="7171"/>
              </a:lnSpc>
              <a:buFont typeface="Arial"/>
              <a:buChar char="•"/>
            </a:pPr>
            <a:r>
              <a:rPr lang="en-US" sz="4500" dirty="0">
                <a:solidFill>
                  <a:srgbClr val="000000"/>
                </a:solidFill>
              </a:rPr>
              <a:t>A type whose outcomes are equally likely over a finite set of values each possible outcome has the same probability of occurring</a:t>
            </a:r>
          </a:p>
          <a:p>
            <a:pPr marL="1105986" lvl="1" indent="-552993">
              <a:lnSpc>
                <a:spcPts val="7171"/>
              </a:lnSpc>
              <a:buFont typeface="Arial"/>
              <a:buChar char="•"/>
            </a:pPr>
            <a:r>
              <a:rPr lang="en-US" sz="4500" dirty="0">
                <a:solidFill>
                  <a:srgbClr val="000000"/>
                </a:solidFill>
              </a:rPr>
              <a:t>It’s Parameter : </a:t>
            </a:r>
          </a:p>
          <a:p>
            <a:pPr marL="552993" lvl="1" algn="ctr">
              <a:lnSpc>
                <a:spcPts val="7171"/>
              </a:lnSpc>
            </a:pPr>
            <a:r>
              <a:rPr lang="en-US" sz="4500" dirty="0">
                <a:solidFill>
                  <a:srgbClr val="000000"/>
                </a:solidFill>
              </a:rPr>
              <a:t> (a) Lower Bound</a:t>
            </a:r>
          </a:p>
          <a:p>
            <a:pPr marL="552993" lvl="1" algn="ctr">
              <a:lnSpc>
                <a:spcPts val="7171"/>
              </a:lnSpc>
            </a:pPr>
            <a:r>
              <a:rPr lang="en-US" sz="4500" dirty="0">
                <a:solidFill>
                  <a:srgbClr val="000000"/>
                </a:solidFill>
              </a:rPr>
              <a:t>(b) Upper Bound   </a:t>
            </a:r>
          </a:p>
          <a:p>
            <a:pPr marL="552993" lvl="1">
              <a:lnSpc>
                <a:spcPts val="7171"/>
              </a:lnSpc>
            </a:pPr>
            <a:endParaRPr lang="en-US" sz="4500" dirty="0">
              <a:solidFill>
                <a:srgbClr val="000000"/>
              </a:solidFill>
            </a:endParaRPr>
          </a:p>
        </p:txBody>
      </p:sp>
      <p:sp>
        <p:nvSpPr>
          <p:cNvPr id="10" name="AutoShape 10"/>
          <p:cNvSpPr/>
          <p:nvPr/>
        </p:nvSpPr>
        <p:spPr>
          <a:xfrm flipV="1">
            <a:off x="457200" y="1500535"/>
            <a:ext cx="11098345" cy="0"/>
          </a:xfrm>
          <a:prstGeom prst="line">
            <a:avLst/>
          </a:prstGeom>
          <a:ln w="123825" cap="flat">
            <a:solidFill>
              <a:srgbClr val="D9D9D9"/>
            </a:solidFill>
            <a:prstDash val="solid"/>
            <a:headEnd type="none" w="sm" len="sm"/>
            <a:tailEnd type="none" w="sm" len="sm"/>
          </a:ln>
        </p:spPr>
        <p:txBody>
          <a:bodyPr/>
          <a:lstStyle/>
          <a:p>
            <a:endParaRPr lang="en-US"/>
          </a:p>
        </p:txBody>
      </p:sp>
    </p:spTree>
    <p:extLst>
      <p:ext uri="{BB962C8B-B14F-4D97-AF65-F5344CB8AC3E}">
        <p14:creationId xmlns:p14="http://schemas.microsoft.com/office/powerpoint/2010/main" val="6631673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88019"/>
            <a:ext cx="15172732" cy="10375020"/>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737373"/>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1371600" y="506358"/>
            <a:ext cx="12725400" cy="8223405"/>
          </a:xfrm>
          <a:prstGeom prst="rect">
            <a:avLst/>
          </a:prstGeom>
        </p:spPr>
        <p:txBody>
          <a:bodyPr wrap="square" lIns="0" tIns="0" rIns="0" bIns="0" rtlCol="0" anchor="t">
            <a:spAutoFit/>
          </a:bodyPr>
          <a:lstStyle/>
          <a:p>
            <a:pPr>
              <a:lnSpc>
                <a:spcPts val="7171"/>
              </a:lnSpc>
              <a:spcBef>
                <a:spcPct val="0"/>
              </a:spcBef>
            </a:pPr>
            <a:r>
              <a:rPr lang="en-US" sz="5122" dirty="0">
                <a:solidFill>
                  <a:srgbClr val="000000"/>
                </a:solidFill>
                <a:latin typeface="Glacial Indifference"/>
              </a:rPr>
              <a:t>            </a:t>
            </a:r>
            <a:r>
              <a:rPr lang="en-US" sz="4500" dirty="0">
                <a:solidFill>
                  <a:srgbClr val="000000"/>
                </a:solidFill>
              </a:rPr>
              <a:t>It’s Probability Mass Function(PMF):</a:t>
            </a: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r>
              <a:rPr kumimoji="0" lang="en-US" sz="4500" b="0" i="0" u="none" strike="noStrike" kern="1200" cap="none" spc="0" normalizeH="0" baseline="0" noProof="0" dirty="0">
                <a:ln>
                  <a:noFill/>
                </a:ln>
                <a:solidFill>
                  <a:srgbClr val="000000"/>
                </a:solidFill>
                <a:effectLst/>
                <a:uLnTx/>
                <a:uFillTx/>
                <a:latin typeface="Glacial Indifference"/>
                <a:ea typeface="+mn-ea"/>
                <a:cs typeface="+mn-cs"/>
              </a:rPr>
              <a:t>       </a:t>
            </a:r>
            <a:r>
              <a:rPr kumimoji="0" lang="en-US" sz="4500" b="0" i="0" u="none" strike="noStrike" kern="1200" cap="none" spc="0" normalizeH="0" baseline="0" dirty="0">
                <a:ln>
                  <a:noFill/>
                </a:ln>
                <a:solidFill>
                  <a:srgbClr val="000000"/>
                </a:solidFill>
                <a:effectLst/>
                <a:uLnTx/>
                <a:uFillTx/>
                <a:latin typeface="Glacial Indifference"/>
                <a:ea typeface="+mn-ea"/>
                <a:cs typeface="+mn-cs"/>
              </a:rPr>
              <a:t>  </a:t>
            </a:r>
            <a:r>
              <a:rPr kumimoji="0" lang="en-US" sz="4500" b="0" i="0" u="none" strike="noStrike" kern="1200" cap="none" spc="0" normalizeH="0" baseline="0" noProof="0" dirty="0">
                <a:ln>
                  <a:noFill/>
                </a:ln>
                <a:solidFill>
                  <a:srgbClr val="000000"/>
                </a:solidFill>
                <a:effectLst/>
                <a:uLnTx/>
                <a:uFillTx/>
                <a:ea typeface="+mn-ea"/>
                <a:cs typeface="+mn-cs"/>
              </a:rPr>
              <a:t>It’s Cumulative </a:t>
            </a:r>
            <a:r>
              <a:rPr lang="en-US" sz="4500" dirty="0">
                <a:solidFill>
                  <a:srgbClr val="000000"/>
                </a:solidFill>
              </a:rPr>
              <a:t>D</a:t>
            </a:r>
            <a:r>
              <a:rPr kumimoji="0" lang="en-US" sz="4500" b="0" i="0" u="none" strike="noStrike" kern="1200" cap="none" spc="0" normalizeH="0" baseline="0" noProof="0" dirty="0" err="1">
                <a:ln>
                  <a:noFill/>
                </a:ln>
                <a:solidFill>
                  <a:srgbClr val="000000"/>
                </a:solidFill>
                <a:effectLst/>
                <a:uLnTx/>
                <a:uFillTx/>
                <a:ea typeface="+mn-ea"/>
                <a:cs typeface="+mn-cs"/>
              </a:rPr>
              <a:t>istribution</a:t>
            </a:r>
            <a:r>
              <a:rPr kumimoji="0" lang="en-US" sz="4500" b="0" i="0" u="none" strike="noStrike" kern="1200" cap="none" spc="0" normalizeH="0" baseline="0" noProof="0" dirty="0">
                <a:ln>
                  <a:noFill/>
                </a:ln>
                <a:solidFill>
                  <a:srgbClr val="000000"/>
                </a:solidFill>
                <a:effectLst/>
                <a:uLnTx/>
                <a:uFillTx/>
                <a:ea typeface="+mn-ea"/>
                <a:cs typeface="+mn-cs"/>
              </a:rPr>
              <a:t> Function(CDF):</a:t>
            </a: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p:txBody>
      </p:sp>
      <p:pic>
        <p:nvPicPr>
          <p:cNvPr id="8" name="Picture 7">
            <a:extLst>
              <a:ext uri="{FF2B5EF4-FFF2-40B4-BE49-F238E27FC236}">
                <a16:creationId xmlns:a16="http://schemas.microsoft.com/office/drawing/2014/main" id="{4C2F177A-CB53-3AF0-C840-6C77ADC27B78}"/>
              </a:ext>
            </a:extLst>
          </p:cNvPr>
          <p:cNvPicPr>
            <a:picLocks noChangeAspect="1"/>
          </p:cNvPicPr>
          <p:nvPr/>
        </p:nvPicPr>
        <p:blipFill>
          <a:blip r:embed="rId8"/>
          <a:stretch>
            <a:fillRect/>
          </a:stretch>
        </p:blipFill>
        <p:spPr>
          <a:xfrm>
            <a:off x="2353991" y="2603557"/>
            <a:ext cx="5257800" cy="1143000"/>
          </a:xfrm>
          <a:prstGeom prst="rect">
            <a:avLst/>
          </a:prstGeom>
        </p:spPr>
      </p:pic>
      <p:pic>
        <p:nvPicPr>
          <p:cNvPr id="10" name="Picture 9">
            <a:extLst>
              <a:ext uri="{FF2B5EF4-FFF2-40B4-BE49-F238E27FC236}">
                <a16:creationId xmlns:a16="http://schemas.microsoft.com/office/drawing/2014/main" id="{DB33DC1B-79BB-7D93-AF61-ED1D24500FBC}"/>
              </a:ext>
            </a:extLst>
          </p:cNvPr>
          <p:cNvPicPr>
            <a:picLocks noChangeAspect="1"/>
          </p:cNvPicPr>
          <p:nvPr/>
        </p:nvPicPr>
        <p:blipFill rotWithShape="1">
          <a:blip r:embed="rId9"/>
          <a:srcRect l="2733" t="7107" r="3166" b="9145"/>
          <a:stretch/>
        </p:blipFill>
        <p:spPr>
          <a:xfrm>
            <a:off x="8077200" y="2012726"/>
            <a:ext cx="5529016" cy="2616453"/>
          </a:xfrm>
          <a:prstGeom prst="rect">
            <a:avLst/>
          </a:prstGeom>
        </p:spPr>
      </p:pic>
      <p:pic>
        <p:nvPicPr>
          <p:cNvPr id="15" name="Picture 14">
            <a:extLst>
              <a:ext uri="{FF2B5EF4-FFF2-40B4-BE49-F238E27FC236}">
                <a16:creationId xmlns:a16="http://schemas.microsoft.com/office/drawing/2014/main" id="{F6DCAD0C-3805-0C52-02E0-78896ED670E5}"/>
              </a:ext>
            </a:extLst>
          </p:cNvPr>
          <p:cNvPicPr>
            <a:picLocks noChangeAspect="1"/>
          </p:cNvPicPr>
          <p:nvPr/>
        </p:nvPicPr>
        <p:blipFill>
          <a:blip r:embed="rId10"/>
          <a:stretch>
            <a:fillRect/>
          </a:stretch>
        </p:blipFill>
        <p:spPr>
          <a:xfrm>
            <a:off x="2277791" y="6743700"/>
            <a:ext cx="5410200" cy="2314575"/>
          </a:xfrm>
          <a:prstGeom prst="rect">
            <a:avLst/>
          </a:prstGeom>
        </p:spPr>
      </p:pic>
      <p:pic>
        <p:nvPicPr>
          <p:cNvPr id="16" name="Picture 15">
            <a:extLst>
              <a:ext uri="{FF2B5EF4-FFF2-40B4-BE49-F238E27FC236}">
                <a16:creationId xmlns:a16="http://schemas.microsoft.com/office/drawing/2014/main" id="{46335CC5-8E14-86A3-D8D0-E5CEBAF294B9}"/>
              </a:ext>
            </a:extLst>
          </p:cNvPr>
          <p:cNvPicPr>
            <a:picLocks noChangeAspect="1"/>
          </p:cNvPicPr>
          <p:nvPr/>
        </p:nvPicPr>
        <p:blipFill rotWithShape="1">
          <a:blip r:embed="rId11"/>
          <a:srcRect l="4170" t="7106" r="2393" b="8077"/>
          <a:stretch/>
        </p:blipFill>
        <p:spPr>
          <a:xfrm>
            <a:off x="8077200" y="6438900"/>
            <a:ext cx="5774782" cy="2649830"/>
          </a:xfrm>
          <a:prstGeom prst="rect">
            <a:avLst/>
          </a:prstGeom>
        </p:spPr>
      </p:pic>
    </p:spTree>
    <p:extLst>
      <p:ext uri="{BB962C8B-B14F-4D97-AF65-F5344CB8AC3E}">
        <p14:creationId xmlns:p14="http://schemas.microsoft.com/office/powerpoint/2010/main" val="5956352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88019"/>
            <a:ext cx="15172732" cy="10375020"/>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737373"/>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1371600" y="506358"/>
            <a:ext cx="12725400" cy="4530086"/>
          </a:xfrm>
          <a:prstGeom prst="rect">
            <a:avLst/>
          </a:prstGeom>
        </p:spPr>
        <p:txBody>
          <a:bodyPr wrap="square" lIns="0" tIns="0" rIns="0" bIns="0" rtlCol="0" anchor="t">
            <a:spAutoFit/>
          </a:bodyPr>
          <a:lstStyle/>
          <a:p>
            <a:pPr>
              <a:lnSpc>
                <a:spcPts val="7171"/>
              </a:lnSpc>
              <a:spcBef>
                <a:spcPct val="0"/>
              </a:spcBef>
            </a:pPr>
            <a:r>
              <a:rPr lang="en-US" sz="4500" dirty="0">
                <a:solidFill>
                  <a:srgbClr val="000000"/>
                </a:solidFill>
              </a:rPr>
              <a:t>                                  It’s Histogram</a:t>
            </a:r>
            <a:r>
              <a:rPr kumimoji="0" lang="en-US" sz="4500" b="0" i="0" u="none" strike="noStrike" kern="1200" cap="none" spc="0" normalizeH="0" baseline="0" noProof="0" dirty="0">
                <a:ln>
                  <a:noFill/>
                </a:ln>
                <a:solidFill>
                  <a:srgbClr val="000000"/>
                </a:solidFill>
                <a:effectLst/>
                <a:uLnTx/>
                <a:uFillTx/>
                <a:ea typeface="+mn-ea"/>
                <a:cs typeface="+mn-cs"/>
              </a:rPr>
              <a:t>:</a:t>
            </a:r>
            <a:endParaRPr lang="en-US" sz="4500" dirty="0">
              <a:solidFill>
                <a:srgbClr val="000000"/>
              </a:solidFill>
            </a:endParaRPr>
          </a:p>
          <a:p>
            <a:pPr>
              <a:lnSpc>
                <a:spcPts val="7171"/>
              </a:lnSpc>
              <a:spcBef>
                <a:spcPct val="0"/>
              </a:spcBef>
            </a:pPr>
            <a:endParaRPr kumimoji="0" lang="en-US" sz="4500" b="0" i="0" u="none" strike="noStrike" kern="1200" cap="none" spc="0" normalizeH="0" baseline="0" noProof="0" dirty="0">
              <a:ln>
                <a:noFill/>
              </a:ln>
              <a:solidFill>
                <a:srgbClr val="000000"/>
              </a:solidFill>
              <a:effectLst/>
              <a:uLnTx/>
              <a:uFillTx/>
              <a:ea typeface="+mn-ea"/>
              <a:cs typeface="+mn-cs"/>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p:txBody>
      </p:sp>
      <p:pic>
        <p:nvPicPr>
          <p:cNvPr id="8" name="Picture 7">
            <a:extLst>
              <a:ext uri="{FF2B5EF4-FFF2-40B4-BE49-F238E27FC236}">
                <a16:creationId xmlns:a16="http://schemas.microsoft.com/office/drawing/2014/main" id="{FB939061-21C6-8F68-178F-42A726D2534F}"/>
              </a:ext>
            </a:extLst>
          </p:cNvPr>
          <p:cNvPicPr>
            <a:picLocks noChangeAspect="1"/>
          </p:cNvPicPr>
          <p:nvPr/>
        </p:nvPicPr>
        <p:blipFill>
          <a:blip r:embed="rId8"/>
          <a:stretch>
            <a:fillRect/>
          </a:stretch>
        </p:blipFill>
        <p:spPr>
          <a:xfrm>
            <a:off x="1447800" y="6667500"/>
            <a:ext cx="6895174" cy="1213209"/>
          </a:xfrm>
          <a:prstGeom prst="rect">
            <a:avLst/>
          </a:prstGeom>
        </p:spPr>
      </p:pic>
      <p:pic>
        <p:nvPicPr>
          <p:cNvPr id="15" name="Picture 14">
            <a:extLst>
              <a:ext uri="{FF2B5EF4-FFF2-40B4-BE49-F238E27FC236}">
                <a16:creationId xmlns:a16="http://schemas.microsoft.com/office/drawing/2014/main" id="{A5B28099-7D54-0860-69E1-36F7D3507A69}"/>
              </a:ext>
            </a:extLst>
          </p:cNvPr>
          <p:cNvPicPr>
            <a:picLocks noChangeAspect="1"/>
          </p:cNvPicPr>
          <p:nvPr/>
        </p:nvPicPr>
        <p:blipFill>
          <a:blip r:embed="rId9"/>
          <a:stretch>
            <a:fillRect/>
          </a:stretch>
        </p:blipFill>
        <p:spPr>
          <a:xfrm>
            <a:off x="1472380" y="7809879"/>
            <a:ext cx="9608129" cy="1213209"/>
          </a:xfrm>
          <a:prstGeom prst="rect">
            <a:avLst/>
          </a:prstGeom>
        </p:spPr>
      </p:pic>
      <p:pic>
        <p:nvPicPr>
          <p:cNvPr id="10" name="Picture 9">
            <a:extLst>
              <a:ext uri="{FF2B5EF4-FFF2-40B4-BE49-F238E27FC236}">
                <a16:creationId xmlns:a16="http://schemas.microsoft.com/office/drawing/2014/main" id="{B39CAA0C-7D75-3C12-0528-14A9379CFA2D}"/>
              </a:ext>
            </a:extLst>
          </p:cNvPr>
          <p:cNvPicPr>
            <a:picLocks noChangeAspect="1"/>
          </p:cNvPicPr>
          <p:nvPr/>
        </p:nvPicPr>
        <p:blipFill rotWithShape="1">
          <a:blip r:embed="rId10"/>
          <a:srcRect l="3221" t="7290" r="2885" b="9100"/>
          <a:stretch/>
        </p:blipFill>
        <p:spPr>
          <a:xfrm>
            <a:off x="4292850" y="1896256"/>
            <a:ext cx="6689631" cy="4085444"/>
          </a:xfrm>
          <a:prstGeom prst="rect">
            <a:avLst/>
          </a:prstGeom>
        </p:spPr>
      </p:pic>
      <p:pic>
        <p:nvPicPr>
          <p:cNvPr id="11" name="Picture 10">
            <a:extLst>
              <a:ext uri="{FF2B5EF4-FFF2-40B4-BE49-F238E27FC236}">
                <a16:creationId xmlns:a16="http://schemas.microsoft.com/office/drawing/2014/main" id="{D657910F-ACEB-E351-7171-72B7D7F23596}"/>
              </a:ext>
            </a:extLst>
          </p:cNvPr>
          <p:cNvPicPr>
            <a:picLocks noChangeAspect="1"/>
          </p:cNvPicPr>
          <p:nvPr/>
        </p:nvPicPr>
        <p:blipFill>
          <a:blip r:embed="rId11"/>
          <a:stretch>
            <a:fillRect/>
          </a:stretch>
        </p:blipFill>
        <p:spPr>
          <a:xfrm>
            <a:off x="8229600" y="6541191"/>
            <a:ext cx="6162675" cy="1219200"/>
          </a:xfrm>
          <a:prstGeom prst="rect">
            <a:avLst/>
          </a:prstGeom>
        </p:spPr>
      </p:pic>
      <p:pic>
        <p:nvPicPr>
          <p:cNvPr id="17" name="Picture 16">
            <a:extLst>
              <a:ext uri="{FF2B5EF4-FFF2-40B4-BE49-F238E27FC236}">
                <a16:creationId xmlns:a16="http://schemas.microsoft.com/office/drawing/2014/main" id="{811F42CF-DDD4-31FF-2FB5-2BFCB0155EC1}"/>
              </a:ext>
            </a:extLst>
          </p:cNvPr>
          <p:cNvPicPr>
            <a:picLocks noChangeAspect="1"/>
          </p:cNvPicPr>
          <p:nvPr/>
        </p:nvPicPr>
        <p:blipFill>
          <a:blip r:embed="rId12"/>
          <a:stretch>
            <a:fillRect/>
          </a:stretch>
        </p:blipFill>
        <p:spPr>
          <a:xfrm>
            <a:off x="7886700" y="8032299"/>
            <a:ext cx="6210300" cy="952500"/>
          </a:xfrm>
          <a:prstGeom prst="rect">
            <a:avLst/>
          </a:prstGeom>
        </p:spPr>
      </p:pic>
    </p:spTree>
    <p:extLst>
      <p:ext uri="{BB962C8B-B14F-4D97-AF65-F5344CB8AC3E}">
        <p14:creationId xmlns:p14="http://schemas.microsoft.com/office/powerpoint/2010/main" val="41515905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grpSp>
        <p:nvGrpSpPr>
          <p:cNvPr id="12" name="Group 12"/>
          <p:cNvGrpSpPr/>
          <p:nvPr/>
        </p:nvGrpSpPr>
        <p:grpSpPr>
          <a:xfrm>
            <a:off x="1041960" y="1718957"/>
            <a:ext cx="16243860" cy="2837103"/>
            <a:chOff x="0" y="0"/>
            <a:chExt cx="3538556" cy="618033"/>
          </a:xfrm>
        </p:grpSpPr>
        <p:sp>
          <p:nvSpPr>
            <p:cNvPr id="13" name="Freeform 13"/>
            <p:cNvSpPr/>
            <p:nvPr/>
          </p:nvSpPr>
          <p:spPr>
            <a:xfrm>
              <a:off x="0" y="0"/>
              <a:ext cx="3538556" cy="618033"/>
            </a:xfrm>
            <a:custGeom>
              <a:avLst/>
              <a:gdLst/>
              <a:ahLst/>
              <a:cxnLst/>
              <a:rect l="l" t="t" r="r" b="b"/>
              <a:pathLst>
                <a:path w="3538556" h="618033">
                  <a:moveTo>
                    <a:pt x="24307" y="0"/>
                  </a:moveTo>
                  <a:lnTo>
                    <a:pt x="3514249" y="0"/>
                  </a:lnTo>
                  <a:cubicBezTo>
                    <a:pt x="3520696" y="0"/>
                    <a:pt x="3526878" y="2561"/>
                    <a:pt x="3531436" y="7119"/>
                  </a:cubicBezTo>
                  <a:cubicBezTo>
                    <a:pt x="3535995" y="11678"/>
                    <a:pt x="3538556" y="17860"/>
                    <a:pt x="3538556" y="24307"/>
                  </a:cubicBezTo>
                  <a:lnTo>
                    <a:pt x="3538556" y="593727"/>
                  </a:lnTo>
                  <a:cubicBezTo>
                    <a:pt x="3538556" y="607151"/>
                    <a:pt x="3527673" y="618033"/>
                    <a:pt x="3514249" y="618033"/>
                  </a:cubicBezTo>
                  <a:lnTo>
                    <a:pt x="24307" y="618033"/>
                  </a:lnTo>
                  <a:cubicBezTo>
                    <a:pt x="10883" y="618033"/>
                    <a:pt x="0" y="607151"/>
                    <a:pt x="0" y="593727"/>
                  </a:cubicBezTo>
                  <a:lnTo>
                    <a:pt x="0" y="24307"/>
                  </a:lnTo>
                  <a:cubicBezTo>
                    <a:pt x="0" y="10883"/>
                    <a:pt x="10883" y="0"/>
                    <a:pt x="24307" y="0"/>
                  </a:cubicBezTo>
                  <a:close/>
                </a:path>
              </a:pathLst>
            </a:custGeom>
            <a:solidFill>
              <a:srgbClr val="FFFFFF"/>
            </a:solidFill>
            <a:ln w="190500" cap="rnd">
              <a:solidFill>
                <a:srgbClr val="737373"/>
              </a:solidFill>
              <a:prstDash val="solid"/>
              <a:round/>
            </a:ln>
          </p:spPr>
          <p:txBody>
            <a:bodyPr/>
            <a:lstStyle/>
            <a:p>
              <a:endParaRPr lang="en-US"/>
            </a:p>
          </p:txBody>
        </p:sp>
        <p:sp>
          <p:nvSpPr>
            <p:cNvPr id="14" name="TextBox 14"/>
            <p:cNvSpPr txBox="1"/>
            <p:nvPr/>
          </p:nvSpPr>
          <p:spPr>
            <a:xfrm>
              <a:off x="0" y="-38100"/>
              <a:ext cx="3538556" cy="656133"/>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1028700" y="4851066"/>
            <a:ext cx="8085959" cy="3689507"/>
            <a:chOff x="0" y="0"/>
            <a:chExt cx="1761442" cy="803721"/>
          </a:xfrm>
        </p:grpSpPr>
        <p:sp>
          <p:nvSpPr>
            <p:cNvPr id="17" name="Freeform 17"/>
            <p:cNvSpPr/>
            <p:nvPr/>
          </p:nvSpPr>
          <p:spPr>
            <a:xfrm>
              <a:off x="0" y="0"/>
              <a:ext cx="1761442" cy="803721"/>
            </a:xfrm>
            <a:custGeom>
              <a:avLst/>
              <a:gdLst/>
              <a:ahLst/>
              <a:cxnLst/>
              <a:rect l="l" t="t" r="r" b="b"/>
              <a:pathLst>
                <a:path w="1761442" h="803721">
                  <a:moveTo>
                    <a:pt x="48830" y="0"/>
                  </a:moveTo>
                  <a:lnTo>
                    <a:pt x="1712612" y="0"/>
                  </a:lnTo>
                  <a:cubicBezTo>
                    <a:pt x="1725562" y="0"/>
                    <a:pt x="1737982" y="5145"/>
                    <a:pt x="1747140" y="14302"/>
                  </a:cubicBezTo>
                  <a:cubicBezTo>
                    <a:pt x="1756297" y="23459"/>
                    <a:pt x="1761442" y="35880"/>
                    <a:pt x="1761442" y="48830"/>
                  </a:cubicBezTo>
                  <a:lnTo>
                    <a:pt x="1761442" y="754891"/>
                  </a:lnTo>
                  <a:cubicBezTo>
                    <a:pt x="1761442" y="767841"/>
                    <a:pt x="1756297" y="780261"/>
                    <a:pt x="1747140" y="789419"/>
                  </a:cubicBezTo>
                  <a:cubicBezTo>
                    <a:pt x="1737982" y="798576"/>
                    <a:pt x="1725562" y="803721"/>
                    <a:pt x="1712612" y="803721"/>
                  </a:cubicBezTo>
                  <a:lnTo>
                    <a:pt x="48830" y="803721"/>
                  </a:lnTo>
                  <a:cubicBezTo>
                    <a:pt x="35880" y="803721"/>
                    <a:pt x="23459" y="798576"/>
                    <a:pt x="14302" y="789419"/>
                  </a:cubicBezTo>
                  <a:cubicBezTo>
                    <a:pt x="5145" y="780261"/>
                    <a:pt x="0" y="767841"/>
                    <a:pt x="0" y="754891"/>
                  </a:cubicBezTo>
                  <a:lnTo>
                    <a:pt x="0" y="48830"/>
                  </a:lnTo>
                  <a:cubicBezTo>
                    <a:pt x="0" y="35880"/>
                    <a:pt x="5145" y="23459"/>
                    <a:pt x="14302" y="14302"/>
                  </a:cubicBezTo>
                  <a:cubicBezTo>
                    <a:pt x="23459" y="5145"/>
                    <a:pt x="35880" y="0"/>
                    <a:pt x="48830" y="0"/>
                  </a:cubicBezTo>
                  <a:close/>
                </a:path>
              </a:pathLst>
            </a:custGeom>
            <a:solidFill>
              <a:srgbClr val="FFFFFF"/>
            </a:solidFill>
            <a:ln w="190500" cap="rnd">
              <a:solidFill>
                <a:srgbClr val="737373"/>
              </a:solidFill>
              <a:prstDash val="solid"/>
              <a:round/>
            </a:ln>
          </p:spPr>
          <p:txBody>
            <a:bodyPr/>
            <a:lstStyle/>
            <a:p>
              <a:endParaRPr lang="en-US"/>
            </a:p>
          </p:txBody>
        </p:sp>
        <p:sp>
          <p:nvSpPr>
            <p:cNvPr id="18" name="TextBox 18"/>
            <p:cNvSpPr txBox="1"/>
            <p:nvPr/>
          </p:nvSpPr>
          <p:spPr>
            <a:xfrm>
              <a:off x="0" y="-38100"/>
              <a:ext cx="1761442" cy="841821"/>
            </a:xfrm>
            <a:prstGeom prst="rect">
              <a:avLst/>
            </a:prstGeom>
          </p:spPr>
          <p:txBody>
            <a:bodyPr lIns="50800" tIns="50800" rIns="50800" bIns="50800" rtlCol="0" anchor="ctr"/>
            <a:lstStyle/>
            <a:p>
              <a:pPr algn="ctr">
                <a:lnSpc>
                  <a:spcPts val="2659"/>
                </a:lnSpc>
              </a:pPr>
              <a:endParaRPr/>
            </a:p>
          </p:txBody>
        </p:sp>
      </p:grpSp>
      <p:sp>
        <p:nvSpPr>
          <p:cNvPr id="20" name="TextBox 20"/>
          <p:cNvSpPr txBox="1"/>
          <p:nvPr/>
        </p:nvSpPr>
        <p:spPr>
          <a:xfrm>
            <a:off x="756681" y="5927153"/>
            <a:ext cx="8629996" cy="1903598"/>
          </a:xfrm>
          <a:prstGeom prst="rect">
            <a:avLst/>
          </a:prstGeom>
        </p:spPr>
        <p:txBody>
          <a:bodyPr wrap="square" lIns="0" tIns="0" rIns="0" bIns="0" rtlCol="0" anchor="t">
            <a:spAutoFit/>
          </a:bodyPr>
          <a:lstStyle/>
          <a:p>
            <a:pPr algn="ctr">
              <a:lnSpc>
                <a:spcPts val="7171"/>
              </a:lnSpc>
              <a:spcBef>
                <a:spcPct val="0"/>
              </a:spcBef>
            </a:pPr>
            <a:r>
              <a:rPr lang="en-US" sz="7500" dirty="0">
                <a:solidFill>
                  <a:srgbClr val="000000"/>
                </a:solidFill>
              </a:rPr>
              <a:t>DISCRETE RANDOM VARIABLES </a:t>
            </a:r>
          </a:p>
        </p:txBody>
      </p:sp>
      <p:grpSp>
        <p:nvGrpSpPr>
          <p:cNvPr id="21" name="Group 21"/>
          <p:cNvGrpSpPr/>
          <p:nvPr/>
        </p:nvGrpSpPr>
        <p:grpSpPr>
          <a:xfrm>
            <a:off x="9419459" y="4851066"/>
            <a:ext cx="7949550" cy="3689507"/>
            <a:chOff x="0" y="0"/>
            <a:chExt cx="1731727" cy="803721"/>
          </a:xfrm>
        </p:grpSpPr>
        <p:sp>
          <p:nvSpPr>
            <p:cNvPr id="22" name="Freeform 22"/>
            <p:cNvSpPr/>
            <p:nvPr/>
          </p:nvSpPr>
          <p:spPr>
            <a:xfrm>
              <a:off x="0" y="0"/>
              <a:ext cx="1731727" cy="803721"/>
            </a:xfrm>
            <a:custGeom>
              <a:avLst/>
              <a:gdLst/>
              <a:ahLst/>
              <a:cxnLst/>
              <a:rect l="l" t="t" r="r" b="b"/>
              <a:pathLst>
                <a:path w="1731727" h="803721">
                  <a:moveTo>
                    <a:pt x="49668" y="0"/>
                  </a:moveTo>
                  <a:lnTo>
                    <a:pt x="1682059" y="0"/>
                  </a:lnTo>
                  <a:cubicBezTo>
                    <a:pt x="1709490" y="0"/>
                    <a:pt x="1731727" y="22237"/>
                    <a:pt x="1731727" y="49668"/>
                  </a:cubicBezTo>
                  <a:lnTo>
                    <a:pt x="1731727" y="754053"/>
                  </a:lnTo>
                  <a:cubicBezTo>
                    <a:pt x="1731727" y="767225"/>
                    <a:pt x="1726494" y="779859"/>
                    <a:pt x="1717179" y="789173"/>
                  </a:cubicBezTo>
                  <a:cubicBezTo>
                    <a:pt x="1707865" y="798488"/>
                    <a:pt x="1695231" y="803721"/>
                    <a:pt x="1682059" y="803721"/>
                  </a:cubicBezTo>
                  <a:lnTo>
                    <a:pt x="49668" y="803721"/>
                  </a:lnTo>
                  <a:cubicBezTo>
                    <a:pt x="36495" y="803721"/>
                    <a:pt x="23862" y="798488"/>
                    <a:pt x="14547" y="789173"/>
                  </a:cubicBezTo>
                  <a:cubicBezTo>
                    <a:pt x="5233" y="779859"/>
                    <a:pt x="0" y="767225"/>
                    <a:pt x="0" y="754053"/>
                  </a:cubicBezTo>
                  <a:lnTo>
                    <a:pt x="0" y="49668"/>
                  </a:lnTo>
                  <a:cubicBezTo>
                    <a:pt x="0" y="36495"/>
                    <a:pt x="5233" y="23862"/>
                    <a:pt x="14547" y="14547"/>
                  </a:cubicBezTo>
                  <a:cubicBezTo>
                    <a:pt x="23862" y="5233"/>
                    <a:pt x="36495" y="0"/>
                    <a:pt x="49668" y="0"/>
                  </a:cubicBezTo>
                  <a:close/>
                </a:path>
              </a:pathLst>
            </a:custGeom>
            <a:solidFill>
              <a:srgbClr val="FFFFFF"/>
            </a:solidFill>
            <a:ln w="190500" cap="rnd">
              <a:solidFill>
                <a:srgbClr val="737373"/>
              </a:solidFill>
              <a:prstDash val="solid"/>
              <a:round/>
            </a:ln>
          </p:spPr>
          <p:txBody>
            <a:bodyPr/>
            <a:lstStyle/>
            <a:p>
              <a:endParaRPr lang="en-US"/>
            </a:p>
          </p:txBody>
        </p:sp>
        <p:sp>
          <p:nvSpPr>
            <p:cNvPr id="23" name="TextBox 23"/>
            <p:cNvSpPr txBox="1"/>
            <p:nvPr/>
          </p:nvSpPr>
          <p:spPr>
            <a:xfrm>
              <a:off x="0" y="-38100"/>
              <a:ext cx="1731727" cy="841821"/>
            </a:xfrm>
            <a:prstGeom prst="rect">
              <a:avLst/>
            </a:prstGeom>
          </p:spPr>
          <p:txBody>
            <a:bodyPr lIns="50800" tIns="50800" rIns="50800" bIns="50800" rtlCol="0" anchor="ctr"/>
            <a:lstStyle/>
            <a:p>
              <a:pPr algn="ctr">
                <a:lnSpc>
                  <a:spcPts val="2659"/>
                </a:lnSpc>
              </a:pPr>
              <a:endParaRPr/>
            </a:p>
          </p:txBody>
        </p:sp>
      </p:grpSp>
      <p:sp>
        <p:nvSpPr>
          <p:cNvPr id="25" name="TextBox 25"/>
          <p:cNvSpPr txBox="1"/>
          <p:nvPr/>
        </p:nvSpPr>
        <p:spPr>
          <a:xfrm>
            <a:off x="9137701" y="5676765"/>
            <a:ext cx="8513065" cy="1869743"/>
          </a:xfrm>
          <a:prstGeom prst="rect">
            <a:avLst/>
          </a:prstGeom>
        </p:spPr>
        <p:txBody>
          <a:bodyPr wrap="square" lIns="0" tIns="0" rIns="0" bIns="0" rtlCol="0" anchor="t">
            <a:spAutoFit/>
          </a:bodyPr>
          <a:lstStyle>
            <a:defPPr>
              <a:defRPr lang="en-US"/>
            </a:defPPr>
            <a:lvl1pPr algn="ctr">
              <a:lnSpc>
                <a:spcPts val="7171"/>
              </a:lnSpc>
              <a:spcBef>
                <a:spcPct val="0"/>
              </a:spcBef>
              <a:defRPr sz="7500">
                <a:solidFill>
                  <a:srgbClr val="000000"/>
                </a:solidFill>
              </a:defRPr>
            </a:lvl1pPr>
          </a:lstStyle>
          <a:p>
            <a:r>
              <a:rPr lang="en-US" dirty="0"/>
              <a:t>CONTINOUS RANDOM VARIABLE</a:t>
            </a:r>
          </a:p>
        </p:txBody>
      </p:sp>
      <p:sp>
        <p:nvSpPr>
          <p:cNvPr id="27" name="TextBox 26">
            <a:extLst>
              <a:ext uri="{FF2B5EF4-FFF2-40B4-BE49-F238E27FC236}">
                <a16:creationId xmlns:a16="http://schemas.microsoft.com/office/drawing/2014/main" id="{F9A3C564-818F-4B18-7178-389A14847B57}"/>
              </a:ext>
            </a:extLst>
          </p:cNvPr>
          <p:cNvSpPr txBox="1"/>
          <p:nvPr/>
        </p:nvSpPr>
        <p:spPr>
          <a:xfrm>
            <a:off x="1002180" y="2237222"/>
            <a:ext cx="15926358" cy="1741054"/>
          </a:xfrm>
          <a:prstGeom prst="rect">
            <a:avLst/>
          </a:prstGeom>
          <a:noFill/>
        </p:spPr>
        <p:txBody>
          <a:bodyPr wrap="square">
            <a:spAutoFit/>
          </a:bodyPr>
          <a:lstStyle/>
          <a:p>
            <a:pPr marL="0" marR="0" lvl="0" indent="0" algn="ctr" defTabSz="914400" rtl="0" eaLnBrk="1" fontAlgn="auto" latinLnBrk="0" hangingPunct="1">
              <a:lnSpc>
                <a:spcPts val="14394"/>
              </a:lnSpc>
              <a:spcBef>
                <a:spcPct val="0"/>
              </a:spcBef>
              <a:spcAft>
                <a:spcPts val="0"/>
              </a:spcAft>
              <a:buClrTx/>
              <a:buSzTx/>
              <a:buFontTx/>
              <a:buNone/>
              <a:tabLst/>
              <a:defRPr/>
            </a:pPr>
            <a:r>
              <a:rPr lang="en-US" sz="8500" dirty="0">
                <a:solidFill>
                  <a:srgbClr val="000000"/>
                </a:solidFill>
                <a:latin typeface="Norwester"/>
              </a:rPr>
              <a:t>TYPES OF </a:t>
            </a:r>
            <a:r>
              <a:rPr kumimoji="0" lang="en-US" sz="8500" b="0" i="0" u="none" strike="noStrike" kern="1200" cap="none" spc="0" normalizeH="0" baseline="0" noProof="0" dirty="0">
                <a:ln>
                  <a:noFill/>
                </a:ln>
                <a:solidFill>
                  <a:srgbClr val="000000"/>
                </a:solidFill>
                <a:effectLst/>
                <a:uLnTx/>
                <a:uFillTx/>
                <a:latin typeface="Norwester"/>
                <a:ea typeface="+mn-ea"/>
                <a:cs typeface="+mn-cs"/>
              </a:rPr>
              <a:t>RANDOM VARIABLE</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sp>
        <p:nvSpPr>
          <p:cNvPr id="24" name="Rectangle 23">
            <a:extLst>
              <a:ext uri="{FF2B5EF4-FFF2-40B4-BE49-F238E27FC236}">
                <a16:creationId xmlns:a16="http://schemas.microsoft.com/office/drawing/2014/main" id="{1ADF0328-E0CC-D114-7408-747614456C6C}"/>
              </a:ext>
            </a:extLst>
          </p:cNvPr>
          <p:cNvSpPr/>
          <p:nvPr/>
        </p:nvSpPr>
        <p:spPr>
          <a:xfrm>
            <a:off x="2133600" y="633672"/>
            <a:ext cx="14782800" cy="904712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03EEED92-AEFE-F2C3-5ACE-AD25BB0E47F5}"/>
              </a:ext>
            </a:extLst>
          </p:cNvPr>
          <p:cNvPicPr>
            <a:picLocks noChangeAspect="1"/>
          </p:cNvPicPr>
          <p:nvPr/>
        </p:nvPicPr>
        <p:blipFill>
          <a:blip r:embed="rId22"/>
          <a:stretch>
            <a:fillRect/>
          </a:stretch>
        </p:blipFill>
        <p:spPr>
          <a:xfrm>
            <a:off x="2552700" y="726625"/>
            <a:ext cx="13944600" cy="8861219"/>
          </a:xfrm>
          <a:prstGeom prst="rect">
            <a:avLst/>
          </a:prstGeom>
        </p:spPr>
      </p:pic>
    </p:spTree>
    <p:extLst>
      <p:ext uri="{BB962C8B-B14F-4D97-AF65-F5344CB8AC3E}">
        <p14:creationId xmlns:p14="http://schemas.microsoft.com/office/powerpoint/2010/main" val="37178799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sp>
        <p:nvSpPr>
          <p:cNvPr id="24" name="Rectangle 23">
            <a:extLst>
              <a:ext uri="{FF2B5EF4-FFF2-40B4-BE49-F238E27FC236}">
                <a16:creationId xmlns:a16="http://schemas.microsoft.com/office/drawing/2014/main" id="{1ADF0328-E0CC-D114-7408-747614456C6C}"/>
              </a:ext>
            </a:extLst>
          </p:cNvPr>
          <p:cNvSpPr/>
          <p:nvPr/>
        </p:nvSpPr>
        <p:spPr>
          <a:xfrm>
            <a:off x="2533215" y="1060954"/>
            <a:ext cx="13983568" cy="836849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833EE45E-6522-75D0-D36A-92F82A878BAB}"/>
              </a:ext>
            </a:extLst>
          </p:cNvPr>
          <p:cNvPicPr>
            <a:picLocks noChangeAspect="1"/>
          </p:cNvPicPr>
          <p:nvPr/>
        </p:nvPicPr>
        <p:blipFill>
          <a:blip r:embed="rId22"/>
          <a:stretch>
            <a:fillRect/>
          </a:stretch>
        </p:blipFill>
        <p:spPr>
          <a:xfrm>
            <a:off x="4191000" y="1408858"/>
            <a:ext cx="10667999" cy="7689870"/>
          </a:xfrm>
          <a:prstGeom prst="rect">
            <a:avLst/>
          </a:prstGeom>
        </p:spPr>
      </p:pic>
    </p:spTree>
    <p:extLst>
      <p:ext uri="{BB962C8B-B14F-4D97-AF65-F5344CB8AC3E}">
        <p14:creationId xmlns:p14="http://schemas.microsoft.com/office/powerpoint/2010/main" val="1410970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grpSp>
        <p:nvGrpSpPr>
          <p:cNvPr id="12" name="Group 12"/>
          <p:cNvGrpSpPr/>
          <p:nvPr/>
        </p:nvGrpSpPr>
        <p:grpSpPr>
          <a:xfrm>
            <a:off x="2369468" y="1702529"/>
            <a:ext cx="13435453" cy="6649927"/>
            <a:chOff x="0" y="0"/>
            <a:chExt cx="3538556" cy="1751421"/>
          </a:xfrm>
        </p:grpSpPr>
        <p:sp>
          <p:nvSpPr>
            <p:cNvPr id="13" name="Freeform 13"/>
            <p:cNvSpPr/>
            <p:nvPr/>
          </p:nvSpPr>
          <p:spPr>
            <a:xfrm>
              <a:off x="0" y="0"/>
              <a:ext cx="3538556" cy="1751421"/>
            </a:xfrm>
            <a:custGeom>
              <a:avLst/>
              <a:gdLst/>
              <a:ahLst/>
              <a:cxnLst/>
              <a:rect l="l" t="t" r="r" b="b"/>
              <a:pathLst>
                <a:path w="3538556" h="1751421">
                  <a:moveTo>
                    <a:pt x="29388" y="0"/>
                  </a:moveTo>
                  <a:lnTo>
                    <a:pt x="3509168" y="0"/>
                  </a:lnTo>
                  <a:cubicBezTo>
                    <a:pt x="3525398" y="0"/>
                    <a:pt x="3538556" y="13157"/>
                    <a:pt x="3538556" y="29388"/>
                  </a:cubicBezTo>
                  <a:lnTo>
                    <a:pt x="3538556" y="1722033"/>
                  </a:lnTo>
                  <a:cubicBezTo>
                    <a:pt x="3538556" y="1738264"/>
                    <a:pt x="3525398" y="1751421"/>
                    <a:pt x="3509168" y="1751421"/>
                  </a:cubicBezTo>
                  <a:lnTo>
                    <a:pt x="29388" y="1751421"/>
                  </a:lnTo>
                  <a:cubicBezTo>
                    <a:pt x="13157" y="1751421"/>
                    <a:pt x="0" y="1738264"/>
                    <a:pt x="0" y="1722033"/>
                  </a:cubicBezTo>
                  <a:lnTo>
                    <a:pt x="0" y="29388"/>
                  </a:lnTo>
                  <a:cubicBezTo>
                    <a:pt x="0" y="13157"/>
                    <a:pt x="13157" y="0"/>
                    <a:pt x="29388" y="0"/>
                  </a:cubicBezTo>
                  <a:close/>
                </a:path>
              </a:pathLst>
            </a:custGeom>
            <a:solidFill>
              <a:srgbClr val="FFFFFF"/>
            </a:solidFill>
            <a:ln w="190500" cap="rnd">
              <a:solidFill>
                <a:srgbClr val="737373"/>
              </a:solidFill>
              <a:prstDash val="solid"/>
              <a:round/>
            </a:ln>
          </p:spPr>
          <p:txBody>
            <a:bodyPr/>
            <a:lstStyle/>
            <a:p>
              <a:endParaRPr lang="en-US"/>
            </a:p>
          </p:txBody>
        </p:sp>
        <p:sp>
          <p:nvSpPr>
            <p:cNvPr id="14" name="TextBox 14"/>
            <p:cNvSpPr txBox="1"/>
            <p:nvPr/>
          </p:nvSpPr>
          <p:spPr>
            <a:xfrm>
              <a:off x="0" y="-38100"/>
              <a:ext cx="3538556" cy="1789521"/>
            </a:xfrm>
            <a:prstGeom prst="rect">
              <a:avLst/>
            </a:prstGeom>
          </p:spPr>
          <p:txBody>
            <a:bodyPr lIns="50800" tIns="50800" rIns="50800" bIns="50800" rtlCol="0" anchor="ctr"/>
            <a:lstStyle/>
            <a:p>
              <a:pPr algn="ctr">
                <a:lnSpc>
                  <a:spcPts val="2659"/>
                </a:lnSpc>
              </a:pPr>
              <a:endParaRPr/>
            </a:p>
          </p:txBody>
        </p:sp>
      </p:grpSp>
      <p:sp>
        <p:nvSpPr>
          <p:cNvPr id="16" name="TextBox 16"/>
          <p:cNvSpPr txBox="1"/>
          <p:nvPr/>
        </p:nvSpPr>
        <p:spPr>
          <a:xfrm>
            <a:off x="5391596" y="3422852"/>
            <a:ext cx="7955080" cy="1406282"/>
          </a:xfrm>
          <a:prstGeom prst="rect">
            <a:avLst/>
          </a:prstGeom>
        </p:spPr>
        <p:txBody>
          <a:bodyPr lIns="0" tIns="0" rIns="0" bIns="0" rtlCol="0" anchor="t">
            <a:spAutoFit/>
          </a:bodyPr>
          <a:lstStyle/>
          <a:p>
            <a:pPr algn="ctr">
              <a:lnSpc>
                <a:spcPts val="11906"/>
              </a:lnSpc>
              <a:spcBef>
                <a:spcPct val="0"/>
              </a:spcBef>
            </a:pPr>
            <a:r>
              <a:rPr lang="en-US" sz="8504" spc="1887" dirty="0">
                <a:solidFill>
                  <a:srgbClr val="000000"/>
                </a:solidFill>
                <a:latin typeface="Nine by Five"/>
              </a:rPr>
              <a:t> </a:t>
            </a:r>
          </a:p>
        </p:txBody>
      </p:sp>
      <p:sp>
        <p:nvSpPr>
          <p:cNvPr id="18" name="TextBox 17">
            <a:extLst>
              <a:ext uri="{FF2B5EF4-FFF2-40B4-BE49-F238E27FC236}">
                <a16:creationId xmlns:a16="http://schemas.microsoft.com/office/drawing/2014/main" id="{C2A58CF5-53C2-E1B3-3599-2099A5C07F1E}"/>
              </a:ext>
            </a:extLst>
          </p:cNvPr>
          <p:cNvSpPr txBox="1"/>
          <p:nvPr/>
        </p:nvSpPr>
        <p:spPr>
          <a:xfrm>
            <a:off x="2595325" y="4134980"/>
            <a:ext cx="13623290" cy="1455014"/>
          </a:xfrm>
          <a:prstGeom prst="rect">
            <a:avLst/>
          </a:prstGeom>
          <a:noFill/>
        </p:spPr>
        <p:txBody>
          <a:bodyPr wrap="square">
            <a:spAutoFit/>
          </a:bodyPr>
          <a:lstStyle/>
          <a:p>
            <a:pPr marL="0" marR="0" lvl="0" indent="0" algn="l" defTabSz="914400" rtl="0" eaLnBrk="1" fontAlgn="auto" latinLnBrk="0" hangingPunct="1">
              <a:lnSpc>
                <a:spcPts val="11906"/>
              </a:lnSpc>
              <a:spcBef>
                <a:spcPct val="0"/>
              </a:spcBef>
              <a:spcAft>
                <a:spcPts val="0"/>
              </a:spcAft>
              <a:buClrTx/>
              <a:buSzTx/>
              <a:buFontTx/>
              <a:buNone/>
              <a:tabLst/>
              <a:defRPr/>
            </a:pPr>
            <a:r>
              <a:rPr lang="en-US" sz="8504" dirty="0">
                <a:solidFill>
                  <a:srgbClr val="000000"/>
                </a:solidFill>
                <a:latin typeface="Norwester"/>
              </a:rPr>
              <a:t>CONTINOUS</a:t>
            </a:r>
            <a:r>
              <a:rPr kumimoji="0" lang="en-US" sz="8504" b="0" i="0" u="none" strike="noStrike" kern="1200" cap="none" spc="0" normalizeH="0" baseline="0" noProof="0" dirty="0">
                <a:ln>
                  <a:noFill/>
                </a:ln>
                <a:solidFill>
                  <a:srgbClr val="000000"/>
                </a:solidFill>
                <a:effectLst/>
                <a:uLnTx/>
                <a:uFillTx/>
                <a:latin typeface="Norwester"/>
                <a:ea typeface="+mn-ea"/>
                <a:cs typeface="+mn-cs"/>
              </a:rPr>
              <a:t> RANDOM VARIABLE</a:t>
            </a:r>
          </a:p>
        </p:txBody>
      </p:sp>
    </p:spTree>
    <p:extLst>
      <p:ext uri="{BB962C8B-B14F-4D97-AF65-F5344CB8AC3E}">
        <p14:creationId xmlns:p14="http://schemas.microsoft.com/office/powerpoint/2010/main" val="19765651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88019"/>
            <a:ext cx="14631264" cy="10375019"/>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D9D9D9"/>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661565" y="137983"/>
            <a:ext cx="12372703" cy="1362552"/>
          </a:xfrm>
          <a:prstGeom prst="rect">
            <a:avLst/>
          </a:prstGeom>
        </p:spPr>
        <p:txBody>
          <a:bodyPr lIns="0" tIns="0" rIns="0" bIns="0" rtlCol="0" anchor="t">
            <a:spAutoFit/>
          </a:bodyPr>
          <a:lstStyle>
            <a:defPPr>
              <a:defRPr lang="en-US"/>
            </a:defPPr>
            <a:lvl1pPr>
              <a:lnSpc>
                <a:spcPts val="11906"/>
              </a:lnSpc>
              <a:spcBef>
                <a:spcPct val="0"/>
              </a:spcBef>
              <a:defRPr sz="8500">
                <a:solidFill>
                  <a:srgbClr val="000000"/>
                </a:solidFill>
                <a:latin typeface="Norwester" panose="020B0604020202020204" charset="0"/>
              </a:defRPr>
            </a:lvl1pPr>
          </a:lstStyle>
          <a:p>
            <a:r>
              <a:rPr lang="en-US" dirty="0"/>
              <a:t>1- Uniform Distribution</a:t>
            </a:r>
          </a:p>
        </p:txBody>
      </p:sp>
      <p:sp>
        <p:nvSpPr>
          <p:cNvPr id="9" name="TextBox 9"/>
          <p:cNvSpPr txBox="1"/>
          <p:nvPr/>
        </p:nvSpPr>
        <p:spPr>
          <a:xfrm>
            <a:off x="172065" y="1957349"/>
            <a:ext cx="13924935" cy="7308154"/>
          </a:xfrm>
          <a:prstGeom prst="rect">
            <a:avLst/>
          </a:prstGeom>
        </p:spPr>
        <p:txBody>
          <a:bodyPr wrap="square" lIns="0" tIns="0" rIns="0" bIns="0" rtlCol="0" anchor="t">
            <a:spAutoFit/>
          </a:bodyPr>
          <a:lstStyle/>
          <a:p>
            <a:pPr marL="1105986" lvl="1" indent="-552993">
              <a:lnSpc>
                <a:spcPts val="7171"/>
              </a:lnSpc>
              <a:buFont typeface="Arial"/>
              <a:buChar char="•"/>
            </a:pPr>
            <a:r>
              <a:rPr lang="en-US" sz="4500" dirty="0">
                <a:solidFill>
                  <a:srgbClr val="000000"/>
                </a:solidFill>
              </a:rPr>
              <a:t>A type of symmetric probability distribution that describes an experiment in which the outcomes of the random variable have equally likely probabilities of occurring within an interval [a, b].</a:t>
            </a:r>
          </a:p>
          <a:p>
            <a:pPr marL="1105986" lvl="1" indent="-552993">
              <a:lnSpc>
                <a:spcPts val="7171"/>
              </a:lnSpc>
              <a:buFont typeface="Arial"/>
              <a:buChar char="•"/>
            </a:pPr>
            <a:r>
              <a:rPr lang="en-US" sz="4500" dirty="0">
                <a:solidFill>
                  <a:srgbClr val="000000"/>
                </a:solidFill>
              </a:rPr>
              <a:t>It’s Parameter : </a:t>
            </a:r>
          </a:p>
          <a:p>
            <a:pPr marL="552993" lvl="1" algn="ctr">
              <a:lnSpc>
                <a:spcPts val="7171"/>
              </a:lnSpc>
            </a:pPr>
            <a:r>
              <a:rPr lang="en-US" sz="4500" dirty="0">
                <a:solidFill>
                  <a:srgbClr val="000000"/>
                </a:solidFill>
              </a:rPr>
              <a:t> (a) Lower Bound</a:t>
            </a:r>
          </a:p>
          <a:p>
            <a:pPr marL="552993" lvl="1" algn="ctr">
              <a:lnSpc>
                <a:spcPts val="7171"/>
              </a:lnSpc>
            </a:pPr>
            <a:r>
              <a:rPr lang="en-US" sz="4500" dirty="0">
                <a:solidFill>
                  <a:srgbClr val="000000"/>
                </a:solidFill>
              </a:rPr>
              <a:t>(b) Upper Bound   </a:t>
            </a:r>
          </a:p>
          <a:p>
            <a:pPr marL="552993" lvl="1">
              <a:lnSpc>
                <a:spcPts val="7171"/>
              </a:lnSpc>
            </a:pPr>
            <a:endParaRPr lang="en-US" sz="4500" dirty="0">
              <a:solidFill>
                <a:srgbClr val="000000"/>
              </a:solidFill>
            </a:endParaRPr>
          </a:p>
        </p:txBody>
      </p:sp>
      <p:sp>
        <p:nvSpPr>
          <p:cNvPr id="10" name="AutoShape 10"/>
          <p:cNvSpPr/>
          <p:nvPr/>
        </p:nvSpPr>
        <p:spPr>
          <a:xfrm flipV="1">
            <a:off x="381000" y="1500535"/>
            <a:ext cx="11098345" cy="0"/>
          </a:xfrm>
          <a:prstGeom prst="line">
            <a:avLst/>
          </a:prstGeom>
          <a:ln w="123825" cap="flat">
            <a:solidFill>
              <a:srgbClr val="D9D9D9"/>
            </a:solidFill>
            <a:prstDash val="solid"/>
            <a:headEnd type="none" w="sm" len="sm"/>
            <a:tailEnd type="none" w="sm" len="sm"/>
          </a:ln>
        </p:spPr>
        <p:txBody>
          <a:bodyPr/>
          <a:lstStyle/>
          <a:p>
            <a:endParaRPr lang="en-US"/>
          </a:p>
        </p:txBody>
      </p:sp>
    </p:spTree>
    <p:extLst>
      <p:ext uri="{BB962C8B-B14F-4D97-AF65-F5344CB8AC3E}">
        <p14:creationId xmlns:p14="http://schemas.microsoft.com/office/powerpoint/2010/main" val="32783710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88019"/>
            <a:ext cx="15172732" cy="10375020"/>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737373"/>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1371600" y="506358"/>
            <a:ext cx="12725400" cy="8223405"/>
          </a:xfrm>
          <a:prstGeom prst="rect">
            <a:avLst/>
          </a:prstGeom>
        </p:spPr>
        <p:txBody>
          <a:bodyPr wrap="square" lIns="0" tIns="0" rIns="0" bIns="0" rtlCol="0" anchor="t">
            <a:spAutoFit/>
          </a:bodyPr>
          <a:lstStyle/>
          <a:p>
            <a:pPr>
              <a:lnSpc>
                <a:spcPts val="7171"/>
              </a:lnSpc>
              <a:spcBef>
                <a:spcPct val="0"/>
              </a:spcBef>
            </a:pPr>
            <a:r>
              <a:rPr lang="en-US" sz="5122" dirty="0">
                <a:solidFill>
                  <a:srgbClr val="000000"/>
                </a:solidFill>
                <a:latin typeface="Glacial Indifference"/>
              </a:rPr>
              <a:t>            </a:t>
            </a:r>
            <a:r>
              <a:rPr lang="en-US" sz="4500" dirty="0">
                <a:solidFill>
                  <a:srgbClr val="000000"/>
                </a:solidFill>
              </a:rPr>
              <a:t>It’s Probability Density Function(PDF):</a:t>
            </a: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r>
              <a:rPr kumimoji="0" lang="en-US" sz="4500" b="0" i="0" u="none" strike="noStrike" kern="1200" cap="none" spc="0" normalizeH="0" baseline="0" noProof="0" dirty="0">
                <a:ln>
                  <a:noFill/>
                </a:ln>
                <a:solidFill>
                  <a:srgbClr val="000000"/>
                </a:solidFill>
                <a:effectLst/>
                <a:uLnTx/>
                <a:uFillTx/>
                <a:latin typeface="Glacial Indifference"/>
                <a:ea typeface="+mn-ea"/>
                <a:cs typeface="+mn-cs"/>
              </a:rPr>
              <a:t>       </a:t>
            </a:r>
            <a:r>
              <a:rPr kumimoji="0" lang="en-US" sz="4500" b="0" i="0" u="none" strike="noStrike" kern="1200" cap="none" spc="0" normalizeH="0" baseline="0" dirty="0">
                <a:ln>
                  <a:noFill/>
                </a:ln>
                <a:solidFill>
                  <a:srgbClr val="000000"/>
                </a:solidFill>
                <a:effectLst/>
                <a:uLnTx/>
                <a:uFillTx/>
                <a:latin typeface="Glacial Indifference"/>
                <a:ea typeface="+mn-ea"/>
                <a:cs typeface="+mn-cs"/>
              </a:rPr>
              <a:t>  </a:t>
            </a:r>
            <a:r>
              <a:rPr kumimoji="0" lang="en-US" sz="4500" b="0" i="0" u="none" strike="noStrike" kern="1200" cap="none" spc="0" normalizeH="0" baseline="0" noProof="0" dirty="0">
                <a:ln>
                  <a:noFill/>
                </a:ln>
                <a:solidFill>
                  <a:srgbClr val="000000"/>
                </a:solidFill>
                <a:effectLst/>
                <a:uLnTx/>
                <a:uFillTx/>
                <a:ea typeface="+mn-ea"/>
                <a:cs typeface="+mn-cs"/>
              </a:rPr>
              <a:t>It’s Cumulative </a:t>
            </a:r>
            <a:r>
              <a:rPr lang="en-US" sz="4500" dirty="0">
                <a:solidFill>
                  <a:srgbClr val="000000"/>
                </a:solidFill>
              </a:rPr>
              <a:t>D</a:t>
            </a:r>
            <a:r>
              <a:rPr kumimoji="0" lang="en-US" sz="4500" b="0" i="0" u="none" strike="noStrike" kern="1200" cap="none" spc="0" normalizeH="0" baseline="0" noProof="0" dirty="0" err="1">
                <a:ln>
                  <a:noFill/>
                </a:ln>
                <a:solidFill>
                  <a:srgbClr val="000000"/>
                </a:solidFill>
                <a:effectLst/>
                <a:uLnTx/>
                <a:uFillTx/>
                <a:ea typeface="+mn-ea"/>
                <a:cs typeface="+mn-cs"/>
              </a:rPr>
              <a:t>istribution</a:t>
            </a:r>
            <a:r>
              <a:rPr kumimoji="0" lang="en-US" sz="4500" b="0" i="0" u="none" strike="noStrike" kern="1200" cap="none" spc="0" normalizeH="0" baseline="0" noProof="0" dirty="0">
                <a:ln>
                  <a:noFill/>
                </a:ln>
                <a:solidFill>
                  <a:srgbClr val="000000"/>
                </a:solidFill>
                <a:effectLst/>
                <a:uLnTx/>
                <a:uFillTx/>
                <a:ea typeface="+mn-ea"/>
                <a:cs typeface="+mn-cs"/>
              </a:rPr>
              <a:t> Function(CDF):</a:t>
            </a: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p:txBody>
      </p:sp>
      <p:pic>
        <p:nvPicPr>
          <p:cNvPr id="11" name="Picture 10">
            <a:extLst>
              <a:ext uri="{FF2B5EF4-FFF2-40B4-BE49-F238E27FC236}">
                <a16:creationId xmlns:a16="http://schemas.microsoft.com/office/drawing/2014/main" id="{826D76C8-1160-AB2F-7DE8-4057CDF228C6}"/>
              </a:ext>
            </a:extLst>
          </p:cNvPr>
          <p:cNvPicPr>
            <a:picLocks noChangeAspect="1"/>
          </p:cNvPicPr>
          <p:nvPr/>
        </p:nvPicPr>
        <p:blipFill>
          <a:blip r:embed="rId8"/>
          <a:stretch>
            <a:fillRect/>
          </a:stretch>
        </p:blipFill>
        <p:spPr>
          <a:xfrm>
            <a:off x="2364658" y="2324100"/>
            <a:ext cx="4953000" cy="1724025"/>
          </a:xfrm>
          <a:prstGeom prst="rect">
            <a:avLst/>
          </a:prstGeom>
        </p:spPr>
      </p:pic>
      <p:pic>
        <p:nvPicPr>
          <p:cNvPr id="12" name="Picture 11">
            <a:extLst>
              <a:ext uri="{FF2B5EF4-FFF2-40B4-BE49-F238E27FC236}">
                <a16:creationId xmlns:a16="http://schemas.microsoft.com/office/drawing/2014/main" id="{C6AA296B-C24C-E690-38F4-FA2BCCB68555}"/>
              </a:ext>
            </a:extLst>
          </p:cNvPr>
          <p:cNvPicPr>
            <a:picLocks noChangeAspect="1"/>
          </p:cNvPicPr>
          <p:nvPr/>
        </p:nvPicPr>
        <p:blipFill>
          <a:blip r:embed="rId9"/>
          <a:stretch>
            <a:fillRect/>
          </a:stretch>
        </p:blipFill>
        <p:spPr>
          <a:xfrm>
            <a:off x="2364658" y="6591300"/>
            <a:ext cx="4048125" cy="1762125"/>
          </a:xfrm>
          <a:prstGeom prst="rect">
            <a:avLst/>
          </a:prstGeom>
        </p:spPr>
      </p:pic>
      <p:pic>
        <p:nvPicPr>
          <p:cNvPr id="13" name="Picture 12">
            <a:extLst>
              <a:ext uri="{FF2B5EF4-FFF2-40B4-BE49-F238E27FC236}">
                <a16:creationId xmlns:a16="http://schemas.microsoft.com/office/drawing/2014/main" id="{E1FE6CF7-3967-0DAB-F250-54BB2432FC1D}"/>
              </a:ext>
            </a:extLst>
          </p:cNvPr>
          <p:cNvPicPr>
            <a:picLocks noChangeAspect="1"/>
          </p:cNvPicPr>
          <p:nvPr/>
        </p:nvPicPr>
        <p:blipFill rotWithShape="1">
          <a:blip r:embed="rId10"/>
          <a:srcRect l="2071" t="9454" r="4138" b="7892"/>
          <a:stretch/>
        </p:blipFill>
        <p:spPr>
          <a:xfrm>
            <a:off x="7848600" y="1790699"/>
            <a:ext cx="5181600" cy="3048001"/>
          </a:xfrm>
          <a:prstGeom prst="rect">
            <a:avLst/>
          </a:prstGeom>
        </p:spPr>
      </p:pic>
      <p:pic>
        <p:nvPicPr>
          <p:cNvPr id="14" name="Picture 13">
            <a:extLst>
              <a:ext uri="{FF2B5EF4-FFF2-40B4-BE49-F238E27FC236}">
                <a16:creationId xmlns:a16="http://schemas.microsoft.com/office/drawing/2014/main" id="{9F025C08-2C62-54BC-1DD8-0DB75FF44CFA}"/>
              </a:ext>
            </a:extLst>
          </p:cNvPr>
          <p:cNvPicPr>
            <a:picLocks noChangeAspect="1"/>
          </p:cNvPicPr>
          <p:nvPr/>
        </p:nvPicPr>
        <p:blipFill rotWithShape="1">
          <a:blip r:embed="rId11"/>
          <a:srcRect l="2561" t="7258" r="4055" b="9811"/>
          <a:stretch/>
        </p:blipFill>
        <p:spPr>
          <a:xfrm>
            <a:off x="8077200" y="6438900"/>
            <a:ext cx="4572000" cy="2885240"/>
          </a:xfrm>
          <a:prstGeom prst="rect">
            <a:avLst/>
          </a:prstGeom>
        </p:spPr>
      </p:pic>
    </p:spTree>
    <p:extLst>
      <p:ext uri="{BB962C8B-B14F-4D97-AF65-F5344CB8AC3E}">
        <p14:creationId xmlns:p14="http://schemas.microsoft.com/office/powerpoint/2010/main" val="108807568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88019"/>
            <a:ext cx="15172732" cy="10375020"/>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737373"/>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1371600" y="506358"/>
            <a:ext cx="12725400" cy="4530086"/>
          </a:xfrm>
          <a:prstGeom prst="rect">
            <a:avLst/>
          </a:prstGeom>
        </p:spPr>
        <p:txBody>
          <a:bodyPr wrap="square" lIns="0" tIns="0" rIns="0" bIns="0" rtlCol="0" anchor="t">
            <a:spAutoFit/>
          </a:bodyPr>
          <a:lstStyle/>
          <a:p>
            <a:pPr>
              <a:lnSpc>
                <a:spcPts val="7171"/>
              </a:lnSpc>
              <a:spcBef>
                <a:spcPct val="0"/>
              </a:spcBef>
            </a:pPr>
            <a:r>
              <a:rPr lang="en-US" sz="4500" dirty="0">
                <a:solidFill>
                  <a:srgbClr val="000000"/>
                </a:solidFill>
              </a:rPr>
              <a:t>                                  It’s Histogram</a:t>
            </a:r>
            <a:r>
              <a:rPr kumimoji="0" lang="en-US" sz="4500" b="0" i="0" u="none" strike="noStrike" kern="1200" cap="none" spc="0" normalizeH="0" baseline="0" noProof="0" dirty="0">
                <a:ln>
                  <a:noFill/>
                </a:ln>
                <a:solidFill>
                  <a:srgbClr val="000000"/>
                </a:solidFill>
                <a:effectLst/>
                <a:uLnTx/>
                <a:uFillTx/>
                <a:ea typeface="+mn-ea"/>
                <a:cs typeface="+mn-cs"/>
              </a:rPr>
              <a:t>:</a:t>
            </a:r>
            <a:endParaRPr lang="en-US" sz="4500" dirty="0">
              <a:solidFill>
                <a:srgbClr val="000000"/>
              </a:solidFill>
            </a:endParaRPr>
          </a:p>
          <a:p>
            <a:pPr>
              <a:lnSpc>
                <a:spcPts val="7171"/>
              </a:lnSpc>
              <a:spcBef>
                <a:spcPct val="0"/>
              </a:spcBef>
            </a:pPr>
            <a:endParaRPr kumimoji="0" lang="en-US" sz="4500" b="0" i="0" u="none" strike="noStrike" kern="1200" cap="none" spc="0" normalizeH="0" baseline="0" noProof="0" dirty="0">
              <a:ln>
                <a:noFill/>
              </a:ln>
              <a:solidFill>
                <a:srgbClr val="000000"/>
              </a:solidFill>
              <a:effectLst/>
              <a:uLnTx/>
              <a:uFillTx/>
              <a:ea typeface="+mn-ea"/>
              <a:cs typeface="+mn-cs"/>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p:txBody>
      </p:sp>
      <p:pic>
        <p:nvPicPr>
          <p:cNvPr id="8" name="Picture 7">
            <a:extLst>
              <a:ext uri="{FF2B5EF4-FFF2-40B4-BE49-F238E27FC236}">
                <a16:creationId xmlns:a16="http://schemas.microsoft.com/office/drawing/2014/main" id="{FB939061-21C6-8F68-178F-42A726D2534F}"/>
              </a:ext>
            </a:extLst>
          </p:cNvPr>
          <p:cNvPicPr>
            <a:picLocks noChangeAspect="1"/>
          </p:cNvPicPr>
          <p:nvPr/>
        </p:nvPicPr>
        <p:blipFill>
          <a:blip r:embed="rId8"/>
          <a:stretch>
            <a:fillRect/>
          </a:stretch>
        </p:blipFill>
        <p:spPr>
          <a:xfrm>
            <a:off x="1447800" y="6667500"/>
            <a:ext cx="6895174" cy="1213209"/>
          </a:xfrm>
          <a:prstGeom prst="rect">
            <a:avLst/>
          </a:prstGeom>
        </p:spPr>
      </p:pic>
      <p:pic>
        <p:nvPicPr>
          <p:cNvPr id="15" name="Picture 14">
            <a:extLst>
              <a:ext uri="{FF2B5EF4-FFF2-40B4-BE49-F238E27FC236}">
                <a16:creationId xmlns:a16="http://schemas.microsoft.com/office/drawing/2014/main" id="{A5B28099-7D54-0860-69E1-36F7D3507A69}"/>
              </a:ext>
            </a:extLst>
          </p:cNvPr>
          <p:cNvPicPr>
            <a:picLocks noChangeAspect="1"/>
          </p:cNvPicPr>
          <p:nvPr/>
        </p:nvPicPr>
        <p:blipFill>
          <a:blip r:embed="rId9"/>
          <a:stretch>
            <a:fillRect/>
          </a:stretch>
        </p:blipFill>
        <p:spPr>
          <a:xfrm>
            <a:off x="1472380" y="7809879"/>
            <a:ext cx="9608129" cy="1213209"/>
          </a:xfrm>
          <a:prstGeom prst="rect">
            <a:avLst/>
          </a:prstGeom>
        </p:spPr>
      </p:pic>
      <p:pic>
        <p:nvPicPr>
          <p:cNvPr id="13" name="Picture 12">
            <a:extLst>
              <a:ext uri="{FF2B5EF4-FFF2-40B4-BE49-F238E27FC236}">
                <a16:creationId xmlns:a16="http://schemas.microsoft.com/office/drawing/2014/main" id="{0F39C098-78D5-0B87-0259-3C21FFA0BB27}"/>
              </a:ext>
            </a:extLst>
          </p:cNvPr>
          <p:cNvPicPr>
            <a:picLocks noChangeAspect="1"/>
          </p:cNvPicPr>
          <p:nvPr/>
        </p:nvPicPr>
        <p:blipFill>
          <a:blip r:embed="rId10"/>
          <a:stretch>
            <a:fillRect/>
          </a:stretch>
        </p:blipFill>
        <p:spPr>
          <a:xfrm>
            <a:off x="8639175" y="6743085"/>
            <a:ext cx="5457825" cy="1062037"/>
          </a:xfrm>
          <a:prstGeom prst="rect">
            <a:avLst/>
          </a:prstGeom>
        </p:spPr>
      </p:pic>
      <p:pic>
        <p:nvPicPr>
          <p:cNvPr id="14" name="Picture 13">
            <a:extLst>
              <a:ext uri="{FF2B5EF4-FFF2-40B4-BE49-F238E27FC236}">
                <a16:creationId xmlns:a16="http://schemas.microsoft.com/office/drawing/2014/main" id="{ACB1FE41-F7D4-23BD-BA30-7575EE5E0BC9}"/>
              </a:ext>
            </a:extLst>
          </p:cNvPr>
          <p:cNvPicPr>
            <a:picLocks noChangeAspect="1"/>
          </p:cNvPicPr>
          <p:nvPr/>
        </p:nvPicPr>
        <p:blipFill>
          <a:blip r:embed="rId11"/>
          <a:stretch>
            <a:fillRect/>
          </a:stretch>
        </p:blipFill>
        <p:spPr>
          <a:xfrm>
            <a:off x="8594930" y="7862057"/>
            <a:ext cx="4752975" cy="1150043"/>
          </a:xfrm>
          <a:prstGeom prst="rect">
            <a:avLst/>
          </a:prstGeom>
        </p:spPr>
      </p:pic>
      <p:pic>
        <p:nvPicPr>
          <p:cNvPr id="16" name="Picture 15">
            <a:extLst>
              <a:ext uri="{FF2B5EF4-FFF2-40B4-BE49-F238E27FC236}">
                <a16:creationId xmlns:a16="http://schemas.microsoft.com/office/drawing/2014/main" id="{488F69B2-96D9-038C-2922-5017073B368B}"/>
              </a:ext>
            </a:extLst>
          </p:cNvPr>
          <p:cNvPicPr>
            <a:picLocks noChangeAspect="1"/>
          </p:cNvPicPr>
          <p:nvPr/>
        </p:nvPicPr>
        <p:blipFill rotWithShape="1">
          <a:blip r:embed="rId12"/>
          <a:srcRect b="5240"/>
          <a:stretch/>
        </p:blipFill>
        <p:spPr>
          <a:xfrm>
            <a:off x="4473606" y="1414556"/>
            <a:ext cx="6200169" cy="4771861"/>
          </a:xfrm>
          <a:prstGeom prst="rect">
            <a:avLst/>
          </a:prstGeom>
        </p:spPr>
      </p:pic>
    </p:spTree>
    <p:extLst>
      <p:ext uri="{BB962C8B-B14F-4D97-AF65-F5344CB8AC3E}">
        <p14:creationId xmlns:p14="http://schemas.microsoft.com/office/powerpoint/2010/main" val="171773020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sp>
        <p:nvSpPr>
          <p:cNvPr id="24" name="Rectangle 23">
            <a:extLst>
              <a:ext uri="{FF2B5EF4-FFF2-40B4-BE49-F238E27FC236}">
                <a16:creationId xmlns:a16="http://schemas.microsoft.com/office/drawing/2014/main" id="{1ADF0328-E0CC-D114-7408-747614456C6C}"/>
              </a:ext>
            </a:extLst>
          </p:cNvPr>
          <p:cNvSpPr/>
          <p:nvPr/>
        </p:nvSpPr>
        <p:spPr>
          <a:xfrm>
            <a:off x="1965923" y="633672"/>
            <a:ext cx="14782800" cy="904712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8AA929FD-FE0B-353E-641C-2B3CD6A44699}"/>
              </a:ext>
            </a:extLst>
          </p:cNvPr>
          <p:cNvPicPr>
            <a:picLocks noChangeAspect="1"/>
          </p:cNvPicPr>
          <p:nvPr/>
        </p:nvPicPr>
        <p:blipFill rotWithShape="1">
          <a:blip r:embed="rId22"/>
          <a:srcRect b="41055"/>
          <a:stretch/>
        </p:blipFill>
        <p:spPr>
          <a:xfrm>
            <a:off x="2071271" y="2970085"/>
            <a:ext cx="14437709" cy="6288215"/>
          </a:xfrm>
          <a:prstGeom prst="rect">
            <a:avLst/>
          </a:prstGeom>
        </p:spPr>
      </p:pic>
      <p:pic>
        <p:nvPicPr>
          <p:cNvPr id="13" name="Picture 12">
            <a:extLst>
              <a:ext uri="{FF2B5EF4-FFF2-40B4-BE49-F238E27FC236}">
                <a16:creationId xmlns:a16="http://schemas.microsoft.com/office/drawing/2014/main" id="{748457B0-F669-FB36-82F8-C36EC8F5F83D}"/>
              </a:ext>
            </a:extLst>
          </p:cNvPr>
          <p:cNvPicPr>
            <a:picLocks noChangeAspect="1"/>
          </p:cNvPicPr>
          <p:nvPr/>
        </p:nvPicPr>
        <p:blipFill>
          <a:blip r:embed="rId23"/>
          <a:stretch>
            <a:fillRect/>
          </a:stretch>
        </p:blipFill>
        <p:spPr>
          <a:xfrm>
            <a:off x="2538788" y="1017113"/>
            <a:ext cx="13679827" cy="1771650"/>
          </a:xfrm>
          <a:prstGeom prst="rect">
            <a:avLst/>
          </a:prstGeom>
        </p:spPr>
      </p:pic>
    </p:spTree>
    <p:extLst>
      <p:ext uri="{BB962C8B-B14F-4D97-AF65-F5344CB8AC3E}">
        <p14:creationId xmlns:p14="http://schemas.microsoft.com/office/powerpoint/2010/main" val="3890867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sp>
        <p:nvSpPr>
          <p:cNvPr id="24" name="Rectangle 23">
            <a:extLst>
              <a:ext uri="{FF2B5EF4-FFF2-40B4-BE49-F238E27FC236}">
                <a16:creationId xmlns:a16="http://schemas.microsoft.com/office/drawing/2014/main" id="{1ADF0328-E0CC-D114-7408-747614456C6C}"/>
              </a:ext>
            </a:extLst>
          </p:cNvPr>
          <p:cNvSpPr/>
          <p:nvPr/>
        </p:nvSpPr>
        <p:spPr>
          <a:xfrm>
            <a:off x="1822645" y="735746"/>
            <a:ext cx="14782800" cy="904712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8AA929FD-FE0B-353E-641C-2B3CD6A44699}"/>
              </a:ext>
            </a:extLst>
          </p:cNvPr>
          <p:cNvPicPr>
            <a:picLocks noChangeAspect="1"/>
          </p:cNvPicPr>
          <p:nvPr/>
        </p:nvPicPr>
        <p:blipFill rotWithShape="1">
          <a:blip r:embed="rId22"/>
          <a:srcRect l="66" t="58747" r="-66" b="40"/>
          <a:stretch/>
        </p:blipFill>
        <p:spPr>
          <a:xfrm>
            <a:off x="1956811" y="1946823"/>
            <a:ext cx="14437709" cy="6705599"/>
          </a:xfrm>
          <a:prstGeom prst="rect">
            <a:avLst/>
          </a:prstGeom>
        </p:spPr>
      </p:pic>
    </p:spTree>
    <p:extLst>
      <p:ext uri="{BB962C8B-B14F-4D97-AF65-F5344CB8AC3E}">
        <p14:creationId xmlns:p14="http://schemas.microsoft.com/office/powerpoint/2010/main" val="16948162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88019"/>
            <a:ext cx="14631264" cy="10375019"/>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D9D9D9"/>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544021" y="55091"/>
            <a:ext cx="13335000" cy="1426673"/>
          </a:xfrm>
          <a:prstGeom prst="rect">
            <a:avLst/>
          </a:prstGeom>
        </p:spPr>
        <p:txBody>
          <a:bodyPr wrap="square" lIns="0" tIns="0" rIns="0" bIns="0" rtlCol="0" anchor="t">
            <a:spAutoFit/>
          </a:bodyPr>
          <a:lstStyle/>
          <a:p>
            <a:pPr>
              <a:lnSpc>
                <a:spcPts val="11906"/>
              </a:lnSpc>
              <a:spcBef>
                <a:spcPct val="0"/>
              </a:spcBef>
            </a:pPr>
            <a:r>
              <a:rPr lang="en-US" sz="8500" dirty="0">
                <a:solidFill>
                  <a:srgbClr val="000000"/>
                </a:solidFill>
                <a:latin typeface="Norwester" panose="020B0604020202020204" charset="0"/>
              </a:rPr>
              <a:t>2-</a:t>
            </a:r>
            <a:r>
              <a:rPr lang="en-US" sz="8800" dirty="0">
                <a:solidFill>
                  <a:srgbClr val="000000"/>
                </a:solidFill>
                <a:latin typeface="Glacial Indifference" panose="020B0604020202020204" charset="0"/>
              </a:rPr>
              <a:t> </a:t>
            </a:r>
            <a:r>
              <a:rPr lang="en-US" sz="8500" dirty="0">
                <a:solidFill>
                  <a:srgbClr val="000000"/>
                </a:solidFill>
                <a:latin typeface="Norwester" panose="020B0604020202020204" charset="0"/>
              </a:rPr>
              <a:t>Exponential</a:t>
            </a:r>
            <a:r>
              <a:rPr lang="en-US" sz="8800" dirty="0">
                <a:solidFill>
                  <a:srgbClr val="000000"/>
                </a:solidFill>
                <a:latin typeface="Glacial Indifference" panose="020B0604020202020204" charset="0"/>
              </a:rPr>
              <a:t> </a:t>
            </a:r>
            <a:r>
              <a:rPr lang="en-US" sz="8500" dirty="0">
                <a:solidFill>
                  <a:srgbClr val="000000"/>
                </a:solidFill>
                <a:latin typeface="Norwester" panose="020B0604020202020204" charset="0"/>
              </a:rPr>
              <a:t>Distribution</a:t>
            </a:r>
          </a:p>
        </p:txBody>
      </p:sp>
      <p:sp>
        <p:nvSpPr>
          <p:cNvPr id="9" name="TextBox 9"/>
          <p:cNvSpPr txBox="1"/>
          <p:nvPr/>
        </p:nvSpPr>
        <p:spPr>
          <a:xfrm>
            <a:off x="172065" y="1957349"/>
            <a:ext cx="13924935" cy="7954485"/>
          </a:xfrm>
          <a:prstGeom prst="rect">
            <a:avLst/>
          </a:prstGeom>
        </p:spPr>
        <p:txBody>
          <a:bodyPr wrap="square" lIns="0" tIns="0" rIns="0" bIns="0" rtlCol="0" anchor="t">
            <a:spAutoFit/>
          </a:bodyPr>
          <a:lstStyle/>
          <a:p>
            <a:pPr marL="685800" indent="-685800" algn="ctr" fontAlgn="base">
              <a:buFont typeface="Arial" panose="020B0604020202020204" pitchFamily="34" charset="0"/>
              <a:buChar char="•"/>
            </a:pPr>
            <a:r>
              <a:rPr lang="en-US" sz="4500" dirty="0">
                <a:solidFill>
                  <a:srgbClr val="000000"/>
                </a:solidFill>
              </a:rPr>
              <a:t>A </a:t>
            </a:r>
            <a:r>
              <a:rPr lang="en-US" sz="4500" b="0" i="0" dirty="0">
                <a:solidFill>
                  <a:srgbClr val="000000"/>
                </a:solidFill>
                <a:effectLst/>
              </a:rPr>
              <a:t>type of probability distribution that models the time until an event occurs in a (Poisson process)</a:t>
            </a:r>
          </a:p>
          <a:p>
            <a:pPr marL="1105986" lvl="1" indent="-552993">
              <a:lnSpc>
                <a:spcPts val="7171"/>
              </a:lnSpc>
              <a:buFont typeface="Arial"/>
              <a:buChar char="•"/>
            </a:pPr>
            <a:endParaRPr lang="en-US" sz="4500" dirty="0">
              <a:solidFill>
                <a:srgbClr val="000000"/>
              </a:solidFill>
            </a:endParaRPr>
          </a:p>
          <a:p>
            <a:pPr marL="1105986" lvl="1" indent="-552993">
              <a:lnSpc>
                <a:spcPts val="7171"/>
              </a:lnSpc>
              <a:buFont typeface="Arial"/>
              <a:buChar char="•"/>
            </a:pPr>
            <a:r>
              <a:rPr lang="en-US" sz="4500" dirty="0">
                <a:solidFill>
                  <a:srgbClr val="000000"/>
                </a:solidFill>
              </a:rPr>
              <a:t>It’s Parameter : </a:t>
            </a:r>
          </a:p>
          <a:p>
            <a:pPr algn="ctr" fontAlgn="base"/>
            <a:r>
              <a:rPr lang="en-US" sz="4500" dirty="0">
                <a:solidFill>
                  <a:srgbClr val="000000"/>
                </a:solidFill>
              </a:rPr>
              <a:t>         </a:t>
            </a:r>
            <a:r>
              <a:rPr lang="en-US" sz="4500" b="0" i="0" dirty="0">
                <a:solidFill>
                  <a:srgbClr val="000000"/>
                </a:solidFill>
                <a:effectLst/>
              </a:rPr>
              <a:t>x: is the random variable representing the time  between events</a:t>
            </a:r>
          </a:p>
          <a:p>
            <a:pPr algn="ctr" fontAlgn="base"/>
            <a:r>
              <a:rPr lang="en-US" sz="4500" b="0" i="0" dirty="0">
                <a:solidFill>
                  <a:srgbClr val="000000"/>
                </a:solidFill>
                <a:effectLst/>
              </a:rPr>
              <a:t>           λ : is the rate parameter, indicating the average number of events per unit time</a:t>
            </a:r>
          </a:p>
          <a:p>
            <a:pPr marL="552993" lvl="1">
              <a:lnSpc>
                <a:spcPts val="7171"/>
              </a:lnSpc>
            </a:pPr>
            <a:endParaRPr lang="en-US" sz="4500" dirty="0">
              <a:solidFill>
                <a:srgbClr val="000000"/>
              </a:solidFill>
            </a:endParaRPr>
          </a:p>
          <a:p>
            <a:pPr marL="552993" lvl="1">
              <a:lnSpc>
                <a:spcPts val="7171"/>
              </a:lnSpc>
            </a:pPr>
            <a:endParaRPr lang="en-US" sz="4500" dirty="0">
              <a:solidFill>
                <a:srgbClr val="000000"/>
              </a:solidFill>
            </a:endParaRPr>
          </a:p>
        </p:txBody>
      </p:sp>
      <p:sp>
        <p:nvSpPr>
          <p:cNvPr id="10" name="AutoShape 10"/>
          <p:cNvSpPr/>
          <p:nvPr/>
        </p:nvSpPr>
        <p:spPr>
          <a:xfrm flipV="1">
            <a:off x="479650" y="1494990"/>
            <a:ext cx="12892683" cy="8603"/>
          </a:xfrm>
          <a:prstGeom prst="line">
            <a:avLst/>
          </a:prstGeom>
          <a:ln w="123825" cap="flat">
            <a:solidFill>
              <a:srgbClr val="D9D9D9"/>
            </a:solidFill>
            <a:prstDash val="solid"/>
            <a:headEnd type="none" w="sm" len="sm"/>
            <a:tailEnd type="none" w="sm" len="sm"/>
          </a:ln>
        </p:spPr>
        <p:txBody>
          <a:bodyPr/>
          <a:lstStyle/>
          <a:p>
            <a:endParaRPr lang="en-US"/>
          </a:p>
        </p:txBody>
      </p:sp>
    </p:spTree>
    <p:extLst>
      <p:ext uri="{BB962C8B-B14F-4D97-AF65-F5344CB8AC3E}">
        <p14:creationId xmlns:p14="http://schemas.microsoft.com/office/powerpoint/2010/main" val="40123953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88019"/>
            <a:ext cx="15172732" cy="10375020"/>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737373"/>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1371600" y="506358"/>
            <a:ext cx="12725400" cy="8223405"/>
          </a:xfrm>
          <a:prstGeom prst="rect">
            <a:avLst/>
          </a:prstGeom>
        </p:spPr>
        <p:txBody>
          <a:bodyPr wrap="square" lIns="0" tIns="0" rIns="0" bIns="0" rtlCol="0" anchor="t">
            <a:spAutoFit/>
          </a:bodyPr>
          <a:lstStyle/>
          <a:p>
            <a:pPr>
              <a:lnSpc>
                <a:spcPts val="7171"/>
              </a:lnSpc>
              <a:spcBef>
                <a:spcPct val="0"/>
              </a:spcBef>
            </a:pPr>
            <a:r>
              <a:rPr lang="en-US" sz="5122" dirty="0">
                <a:solidFill>
                  <a:srgbClr val="000000"/>
                </a:solidFill>
                <a:latin typeface="Glacial Indifference"/>
              </a:rPr>
              <a:t>            </a:t>
            </a:r>
            <a:r>
              <a:rPr lang="en-US" sz="4500" dirty="0">
                <a:solidFill>
                  <a:srgbClr val="000000"/>
                </a:solidFill>
              </a:rPr>
              <a:t>It’s Probability Density Function(PDF):</a:t>
            </a: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r>
              <a:rPr kumimoji="0" lang="en-US" sz="4500" b="0" i="0" u="none" strike="noStrike" kern="1200" cap="none" spc="0" normalizeH="0" baseline="0" noProof="0" dirty="0">
                <a:ln>
                  <a:noFill/>
                </a:ln>
                <a:solidFill>
                  <a:srgbClr val="000000"/>
                </a:solidFill>
                <a:effectLst/>
                <a:uLnTx/>
                <a:uFillTx/>
                <a:latin typeface="Glacial Indifference"/>
                <a:ea typeface="+mn-ea"/>
                <a:cs typeface="+mn-cs"/>
              </a:rPr>
              <a:t>       </a:t>
            </a:r>
            <a:r>
              <a:rPr kumimoji="0" lang="en-US" sz="4500" b="0" i="0" u="none" strike="noStrike" kern="1200" cap="none" spc="0" normalizeH="0" baseline="0" dirty="0">
                <a:ln>
                  <a:noFill/>
                </a:ln>
                <a:solidFill>
                  <a:srgbClr val="000000"/>
                </a:solidFill>
                <a:effectLst/>
                <a:uLnTx/>
                <a:uFillTx/>
                <a:latin typeface="Glacial Indifference"/>
                <a:ea typeface="+mn-ea"/>
                <a:cs typeface="+mn-cs"/>
              </a:rPr>
              <a:t>  </a:t>
            </a:r>
            <a:r>
              <a:rPr kumimoji="0" lang="en-US" sz="4500" b="0" i="0" u="none" strike="noStrike" kern="1200" cap="none" spc="0" normalizeH="0" baseline="0" noProof="0" dirty="0">
                <a:ln>
                  <a:noFill/>
                </a:ln>
                <a:solidFill>
                  <a:srgbClr val="000000"/>
                </a:solidFill>
                <a:effectLst/>
                <a:uLnTx/>
                <a:uFillTx/>
                <a:ea typeface="+mn-ea"/>
                <a:cs typeface="+mn-cs"/>
              </a:rPr>
              <a:t>It’s Cumulative </a:t>
            </a:r>
            <a:r>
              <a:rPr lang="en-US" sz="4500" dirty="0">
                <a:solidFill>
                  <a:srgbClr val="000000"/>
                </a:solidFill>
              </a:rPr>
              <a:t>D</a:t>
            </a:r>
            <a:r>
              <a:rPr kumimoji="0" lang="en-US" sz="4500" b="0" i="0" u="none" strike="noStrike" kern="1200" cap="none" spc="0" normalizeH="0" baseline="0" noProof="0" dirty="0" err="1">
                <a:ln>
                  <a:noFill/>
                </a:ln>
                <a:solidFill>
                  <a:srgbClr val="000000"/>
                </a:solidFill>
                <a:effectLst/>
                <a:uLnTx/>
                <a:uFillTx/>
                <a:ea typeface="+mn-ea"/>
                <a:cs typeface="+mn-cs"/>
              </a:rPr>
              <a:t>istribution</a:t>
            </a:r>
            <a:r>
              <a:rPr kumimoji="0" lang="en-US" sz="4500" b="0" i="0" u="none" strike="noStrike" kern="1200" cap="none" spc="0" normalizeH="0" baseline="0" noProof="0" dirty="0">
                <a:ln>
                  <a:noFill/>
                </a:ln>
                <a:solidFill>
                  <a:srgbClr val="000000"/>
                </a:solidFill>
                <a:effectLst/>
                <a:uLnTx/>
                <a:uFillTx/>
                <a:ea typeface="+mn-ea"/>
                <a:cs typeface="+mn-cs"/>
              </a:rPr>
              <a:t> Function(CDF):</a:t>
            </a: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p:txBody>
      </p:sp>
      <p:pic>
        <p:nvPicPr>
          <p:cNvPr id="8" name="Picture 7">
            <a:extLst>
              <a:ext uri="{FF2B5EF4-FFF2-40B4-BE49-F238E27FC236}">
                <a16:creationId xmlns:a16="http://schemas.microsoft.com/office/drawing/2014/main" id="{554CE33D-5415-7EE6-C7C3-0ABA6B40ADB4}"/>
              </a:ext>
            </a:extLst>
          </p:cNvPr>
          <p:cNvPicPr>
            <a:picLocks noChangeAspect="1"/>
          </p:cNvPicPr>
          <p:nvPr/>
        </p:nvPicPr>
        <p:blipFill>
          <a:blip r:embed="rId8"/>
          <a:stretch>
            <a:fillRect/>
          </a:stretch>
        </p:blipFill>
        <p:spPr>
          <a:xfrm>
            <a:off x="2859517" y="2695267"/>
            <a:ext cx="2971800" cy="1023022"/>
          </a:xfrm>
          <a:prstGeom prst="rect">
            <a:avLst/>
          </a:prstGeom>
        </p:spPr>
      </p:pic>
      <p:pic>
        <p:nvPicPr>
          <p:cNvPr id="10" name="Picture 9">
            <a:extLst>
              <a:ext uri="{FF2B5EF4-FFF2-40B4-BE49-F238E27FC236}">
                <a16:creationId xmlns:a16="http://schemas.microsoft.com/office/drawing/2014/main" id="{DCA0F5A0-DFE7-62B3-6823-F7E97FC013C1}"/>
              </a:ext>
            </a:extLst>
          </p:cNvPr>
          <p:cNvPicPr>
            <a:picLocks noChangeAspect="1"/>
          </p:cNvPicPr>
          <p:nvPr/>
        </p:nvPicPr>
        <p:blipFill rotWithShape="1">
          <a:blip r:embed="rId9"/>
          <a:srcRect l="3748" t="8239" r="2481" b="7551"/>
          <a:stretch/>
        </p:blipFill>
        <p:spPr>
          <a:xfrm>
            <a:off x="7202916" y="1943100"/>
            <a:ext cx="5573333" cy="2924401"/>
          </a:xfrm>
          <a:prstGeom prst="rect">
            <a:avLst/>
          </a:prstGeom>
        </p:spPr>
      </p:pic>
      <p:pic>
        <p:nvPicPr>
          <p:cNvPr id="15" name="Picture 14">
            <a:extLst>
              <a:ext uri="{FF2B5EF4-FFF2-40B4-BE49-F238E27FC236}">
                <a16:creationId xmlns:a16="http://schemas.microsoft.com/office/drawing/2014/main" id="{80BCB95D-8410-5346-CE1C-7EF7E6377445}"/>
              </a:ext>
            </a:extLst>
          </p:cNvPr>
          <p:cNvPicPr>
            <a:picLocks noChangeAspect="1"/>
          </p:cNvPicPr>
          <p:nvPr/>
        </p:nvPicPr>
        <p:blipFill rotWithShape="1">
          <a:blip r:embed="rId10"/>
          <a:srcRect l="3665" t="6696" r="1752" b="6955"/>
          <a:stretch/>
        </p:blipFill>
        <p:spPr>
          <a:xfrm>
            <a:off x="7202917" y="6304243"/>
            <a:ext cx="5751084" cy="3335057"/>
          </a:xfrm>
          <a:prstGeom prst="rect">
            <a:avLst/>
          </a:prstGeom>
        </p:spPr>
      </p:pic>
      <p:pic>
        <p:nvPicPr>
          <p:cNvPr id="16" name="Picture 15">
            <a:extLst>
              <a:ext uri="{FF2B5EF4-FFF2-40B4-BE49-F238E27FC236}">
                <a16:creationId xmlns:a16="http://schemas.microsoft.com/office/drawing/2014/main" id="{AB4B0E8C-2CB8-F29E-53B4-EE4C41D5C885}"/>
              </a:ext>
            </a:extLst>
          </p:cNvPr>
          <p:cNvPicPr>
            <a:picLocks noChangeAspect="1"/>
          </p:cNvPicPr>
          <p:nvPr/>
        </p:nvPicPr>
        <p:blipFill>
          <a:blip r:embed="rId11"/>
          <a:stretch>
            <a:fillRect/>
          </a:stretch>
        </p:blipFill>
        <p:spPr>
          <a:xfrm>
            <a:off x="2514600" y="7124701"/>
            <a:ext cx="3609975" cy="852100"/>
          </a:xfrm>
          <a:prstGeom prst="rect">
            <a:avLst/>
          </a:prstGeom>
        </p:spPr>
      </p:pic>
    </p:spTree>
    <p:extLst>
      <p:ext uri="{BB962C8B-B14F-4D97-AF65-F5344CB8AC3E}">
        <p14:creationId xmlns:p14="http://schemas.microsoft.com/office/powerpoint/2010/main" val="2621804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grpSp>
        <p:nvGrpSpPr>
          <p:cNvPr id="12" name="Group 12"/>
          <p:cNvGrpSpPr/>
          <p:nvPr/>
        </p:nvGrpSpPr>
        <p:grpSpPr>
          <a:xfrm>
            <a:off x="2369468" y="1702529"/>
            <a:ext cx="13435453" cy="6649927"/>
            <a:chOff x="0" y="0"/>
            <a:chExt cx="3538556" cy="1751421"/>
          </a:xfrm>
        </p:grpSpPr>
        <p:sp>
          <p:nvSpPr>
            <p:cNvPr id="13" name="Freeform 13"/>
            <p:cNvSpPr/>
            <p:nvPr/>
          </p:nvSpPr>
          <p:spPr>
            <a:xfrm>
              <a:off x="0" y="0"/>
              <a:ext cx="3538556" cy="1751421"/>
            </a:xfrm>
            <a:custGeom>
              <a:avLst/>
              <a:gdLst/>
              <a:ahLst/>
              <a:cxnLst/>
              <a:rect l="l" t="t" r="r" b="b"/>
              <a:pathLst>
                <a:path w="3538556" h="1751421">
                  <a:moveTo>
                    <a:pt x="29388" y="0"/>
                  </a:moveTo>
                  <a:lnTo>
                    <a:pt x="3509168" y="0"/>
                  </a:lnTo>
                  <a:cubicBezTo>
                    <a:pt x="3525398" y="0"/>
                    <a:pt x="3538556" y="13157"/>
                    <a:pt x="3538556" y="29388"/>
                  </a:cubicBezTo>
                  <a:lnTo>
                    <a:pt x="3538556" y="1722033"/>
                  </a:lnTo>
                  <a:cubicBezTo>
                    <a:pt x="3538556" y="1738264"/>
                    <a:pt x="3525398" y="1751421"/>
                    <a:pt x="3509168" y="1751421"/>
                  </a:cubicBezTo>
                  <a:lnTo>
                    <a:pt x="29388" y="1751421"/>
                  </a:lnTo>
                  <a:cubicBezTo>
                    <a:pt x="13157" y="1751421"/>
                    <a:pt x="0" y="1738264"/>
                    <a:pt x="0" y="1722033"/>
                  </a:cubicBezTo>
                  <a:lnTo>
                    <a:pt x="0" y="29388"/>
                  </a:lnTo>
                  <a:cubicBezTo>
                    <a:pt x="0" y="13157"/>
                    <a:pt x="13157" y="0"/>
                    <a:pt x="29388" y="0"/>
                  </a:cubicBezTo>
                  <a:close/>
                </a:path>
              </a:pathLst>
            </a:custGeom>
            <a:solidFill>
              <a:srgbClr val="FFFFFF"/>
            </a:solidFill>
            <a:ln w="190500" cap="rnd">
              <a:solidFill>
                <a:srgbClr val="737373"/>
              </a:solidFill>
              <a:prstDash val="solid"/>
              <a:round/>
            </a:ln>
          </p:spPr>
          <p:txBody>
            <a:bodyPr/>
            <a:lstStyle/>
            <a:p>
              <a:endParaRPr lang="en-US"/>
            </a:p>
          </p:txBody>
        </p:sp>
        <p:sp>
          <p:nvSpPr>
            <p:cNvPr id="14" name="TextBox 14"/>
            <p:cNvSpPr txBox="1"/>
            <p:nvPr/>
          </p:nvSpPr>
          <p:spPr>
            <a:xfrm>
              <a:off x="0" y="-38100"/>
              <a:ext cx="3538556" cy="1789521"/>
            </a:xfrm>
            <a:prstGeom prst="rect">
              <a:avLst/>
            </a:prstGeom>
          </p:spPr>
          <p:txBody>
            <a:bodyPr lIns="50800" tIns="50800" rIns="50800" bIns="50800" rtlCol="0" anchor="ctr"/>
            <a:lstStyle/>
            <a:p>
              <a:pPr algn="ctr">
                <a:lnSpc>
                  <a:spcPts val="2659"/>
                </a:lnSpc>
              </a:pPr>
              <a:endParaRPr/>
            </a:p>
          </p:txBody>
        </p:sp>
      </p:grpSp>
      <p:sp>
        <p:nvSpPr>
          <p:cNvPr id="16" name="TextBox 16"/>
          <p:cNvSpPr txBox="1"/>
          <p:nvPr/>
        </p:nvSpPr>
        <p:spPr>
          <a:xfrm>
            <a:off x="5391596" y="3422852"/>
            <a:ext cx="7955080" cy="1406282"/>
          </a:xfrm>
          <a:prstGeom prst="rect">
            <a:avLst/>
          </a:prstGeom>
        </p:spPr>
        <p:txBody>
          <a:bodyPr lIns="0" tIns="0" rIns="0" bIns="0" rtlCol="0" anchor="t">
            <a:spAutoFit/>
          </a:bodyPr>
          <a:lstStyle/>
          <a:p>
            <a:pPr algn="ctr">
              <a:lnSpc>
                <a:spcPts val="11906"/>
              </a:lnSpc>
              <a:spcBef>
                <a:spcPct val="0"/>
              </a:spcBef>
            </a:pPr>
            <a:r>
              <a:rPr lang="en-US" sz="8504" spc="1887" dirty="0">
                <a:solidFill>
                  <a:srgbClr val="000000"/>
                </a:solidFill>
                <a:latin typeface="Nine by Five"/>
              </a:rPr>
              <a:t> </a:t>
            </a:r>
          </a:p>
        </p:txBody>
      </p:sp>
      <p:sp>
        <p:nvSpPr>
          <p:cNvPr id="18" name="TextBox 17">
            <a:extLst>
              <a:ext uri="{FF2B5EF4-FFF2-40B4-BE49-F238E27FC236}">
                <a16:creationId xmlns:a16="http://schemas.microsoft.com/office/drawing/2014/main" id="{C2A58CF5-53C2-E1B3-3599-2099A5C07F1E}"/>
              </a:ext>
            </a:extLst>
          </p:cNvPr>
          <p:cNvSpPr txBox="1"/>
          <p:nvPr/>
        </p:nvSpPr>
        <p:spPr>
          <a:xfrm>
            <a:off x="2988310" y="4166074"/>
            <a:ext cx="12651802" cy="1455014"/>
          </a:xfrm>
          <a:prstGeom prst="rect">
            <a:avLst/>
          </a:prstGeom>
          <a:noFill/>
        </p:spPr>
        <p:txBody>
          <a:bodyPr wrap="square">
            <a:spAutoFit/>
          </a:bodyPr>
          <a:lstStyle/>
          <a:p>
            <a:pPr marL="0" marR="0" lvl="0" indent="0" algn="l" defTabSz="914400" rtl="0" eaLnBrk="1" fontAlgn="auto" latinLnBrk="0" hangingPunct="1">
              <a:lnSpc>
                <a:spcPts val="11906"/>
              </a:lnSpc>
              <a:spcBef>
                <a:spcPct val="0"/>
              </a:spcBef>
              <a:spcAft>
                <a:spcPts val="0"/>
              </a:spcAft>
              <a:buClrTx/>
              <a:buSzTx/>
              <a:buFontTx/>
              <a:buNone/>
              <a:tabLst/>
              <a:defRPr/>
            </a:pPr>
            <a:r>
              <a:rPr kumimoji="0" lang="en-US" sz="8504" b="0" i="0" u="none" strike="noStrike" kern="1200" cap="none" spc="0" normalizeH="0" baseline="0" noProof="0" dirty="0">
                <a:ln>
                  <a:noFill/>
                </a:ln>
                <a:solidFill>
                  <a:srgbClr val="000000"/>
                </a:solidFill>
                <a:effectLst/>
                <a:uLnTx/>
                <a:uFillTx/>
                <a:latin typeface="Norwester"/>
                <a:ea typeface="+mn-ea"/>
                <a:cs typeface="+mn-cs"/>
              </a:rPr>
              <a:t>DISCRETE RANDOM VARIABLE</a:t>
            </a:r>
          </a:p>
        </p:txBody>
      </p:sp>
    </p:spTree>
    <p:extLst>
      <p:ext uri="{BB962C8B-B14F-4D97-AF65-F5344CB8AC3E}">
        <p14:creationId xmlns:p14="http://schemas.microsoft.com/office/powerpoint/2010/main" val="31506311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88019"/>
            <a:ext cx="15172732" cy="10375020"/>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737373"/>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1371600" y="506358"/>
            <a:ext cx="12725400" cy="4530086"/>
          </a:xfrm>
          <a:prstGeom prst="rect">
            <a:avLst/>
          </a:prstGeom>
        </p:spPr>
        <p:txBody>
          <a:bodyPr wrap="square" lIns="0" tIns="0" rIns="0" bIns="0" rtlCol="0" anchor="t">
            <a:spAutoFit/>
          </a:bodyPr>
          <a:lstStyle/>
          <a:p>
            <a:pPr>
              <a:lnSpc>
                <a:spcPts val="7171"/>
              </a:lnSpc>
              <a:spcBef>
                <a:spcPct val="0"/>
              </a:spcBef>
            </a:pPr>
            <a:r>
              <a:rPr lang="en-US" sz="4500" dirty="0">
                <a:solidFill>
                  <a:srgbClr val="000000"/>
                </a:solidFill>
              </a:rPr>
              <a:t>                                  It’s Histogram</a:t>
            </a:r>
            <a:r>
              <a:rPr kumimoji="0" lang="en-US" sz="4500" b="0" i="0" u="none" strike="noStrike" kern="1200" cap="none" spc="0" normalizeH="0" baseline="0" noProof="0" dirty="0">
                <a:ln>
                  <a:noFill/>
                </a:ln>
                <a:solidFill>
                  <a:srgbClr val="000000"/>
                </a:solidFill>
                <a:effectLst/>
                <a:uLnTx/>
                <a:uFillTx/>
                <a:ea typeface="+mn-ea"/>
                <a:cs typeface="+mn-cs"/>
              </a:rPr>
              <a:t>:</a:t>
            </a:r>
            <a:endParaRPr lang="en-US" sz="4500" dirty="0">
              <a:solidFill>
                <a:srgbClr val="000000"/>
              </a:solidFill>
            </a:endParaRPr>
          </a:p>
          <a:p>
            <a:pPr>
              <a:lnSpc>
                <a:spcPts val="7171"/>
              </a:lnSpc>
              <a:spcBef>
                <a:spcPct val="0"/>
              </a:spcBef>
            </a:pPr>
            <a:endParaRPr kumimoji="0" lang="en-US" sz="4500" b="0" i="0" u="none" strike="noStrike" kern="1200" cap="none" spc="0" normalizeH="0" baseline="0" noProof="0" dirty="0">
              <a:ln>
                <a:noFill/>
              </a:ln>
              <a:solidFill>
                <a:srgbClr val="000000"/>
              </a:solidFill>
              <a:effectLst/>
              <a:uLnTx/>
              <a:uFillTx/>
              <a:ea typeface="+mn-ea"/>
              <a:cs typeface="+mn-cs"/>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p:txBody>
      </p:sp>
      <p:pic>
        <p:nvPicPr>
          <p:cNvPr id="8" name="Picture 7">
            <a:extLst>
              <a:ext uri="{FF2B5EF4-FFF2-40B4-BE49-F238E27FC236}">
                <a16:creationId xmlns:a16="http://schemas.microsoft.com/office/drawing/2014/main" id="{FB939061-21C6-8F68-178F-42A726D2534F}"/>
              </a:ext>
            </a:extLst>
          </p:cNvPr>
          <p:cNvPicPr>
            <a:picLocks noChangeAspect="1"/>
          </p:cNvPicPr>
          <p:nvPr/>
        </p:nvPicPr>
        <p:blipFill>
          <a:blip r:embed="rId8"/>
          <a:stretch>
            <a:fillRect/>
          </a:stretch>
        </p:blipFill>
        <p:spPr>
          <a:xfrm>
            <a:off x="1447800" y="6667500"/>
            <a:ext cx="6895174" cy="1213209"/>
          </a:xfrm>
          <a:prstGeom prst="rect">
            <a:avLst/>
          </a:prstGeom>
        </p:spPr>
      </p:pic>
      <p:pic>
        <p:nvPicPr>
          <p:cNvPr id="15" name="Picture 14">
            <a:extLst>
              <a:ext uri="{FF2B5EF4-FFF2-40B4-BE49-F238E27FC236}">
                <a16:creationId xmlns:a16="http://schemas.microsoft.com/office/drawing/2014/main" id="{A5B28099-7D54-0860-69E1-36F7D3507A69}"/>
              </a:ext>
            </a:extLst>
          </p:cNvPr>
          <p:cNvPicPr>
            <a:picLocks noChangeAspect="1"/>
          </p:cNvPicPr>
          <p:nvPr/>
        </p:nvPicPr>
        <p:blipFill>
          <a:blip r:embed="rId9"/>
          <a:stretch>
            <a:fillRect/>
          </a:stretch>
        </p:blipFill>
        <p:spPr>
          <a:xfrm>
            <a:off x="1472380" y="7809879"/>
            <a:ext cx="9608129" cy="1213209"/>
          </a:xfrm>
          <a:prstGeom prst="rect">
            <a:avLst/>
          </a:prstGeom>
        </p:spPr>
      </p:pic>
      <p:pic>
        <p:nvPicPr>
          <p:cNvPr id="11" name="Picture 10">
            <a:extLst>
              <a:ext uri="{FF2B5EF4-FFF2-40B4-BE49-F238E27FC236}">
                <a16:creationId xmlns:a16="http://schemas.microsoft.com/office/drawing/2014/main" id="{A3241580-9E16-5B24-6533-D112E75696CB}"/>
              </a:ext>
            </a:extLst>
          </p:cNvPr>
          <p:cNvPicPr>
            <a:picLocks noChangeAspect="1"/>
          </p:cNvPicPr>
          <p:nvPr/>
        </p:nvPicPr>
        <p:blipFill rotWithShape="1">
          <a:blip r:embed="rId10"/>
          <a:srcRect l="2125" t="9046" r="2800" b="7794"/>
          <a:stretch/>
        </p:blipFill>
        <p:spPr>
          <a:xfrm>
            <a:off x="3733799" y="2019301"/>
            <a:ext cx="6818975" cy="3810000"/>
          </a:xfrm>
          <a:prstGeom prst="rect">
            <a:avLst/>
          </a:prstGeom>
        </p:spPr>
      </p:pic>
      <p:pic>
        <p:nvPicPr>
          <p:cNvPr id="12" name="Picture 11">
            <a:extLst>
              <a:ext uri="{FF2B5EF4-FFF2-40B4-BE49-F238E27FC236}">
                <a16:creationId xmlns:a16="http://schemas.microsoft.com/office/drawing/2014/main" id="{687DECF8-0F46-75BC-C47B-12CEB0C94B0C}"/>
              </a:ext>
            </a:extLst>
          </p:cNvPr>
          <p:cNvPicPr>
            <a:picLocks noChangeAspect="1"/>
          </p:cNvPicPr>
          <p:nvPr/>
        </p:nvPicPr>
        <p:blipFill>
          <a:blip r:embed="rId11"/>
          <a:stretch>
            <a:fillRect/>
          </a:stretch>
        </p:blipFill>
        <p:spPr>
          <a:xfrm>
            <a:off x="9790774" y="6984986"/>
            <a:ext cx="2162175" cy="590550"/>
          </a:xfrm>
          <a:prstGeom prst="rect">
            <a:avLst/>
          </a:prstGeom>
        </p:spPr>
      </p:pic>
      <p:pic>
        <p:nvPicPr>
          <p:cNvPr id="16" name="Picture 15">
            <a:extLst>
              <a:ext uri="{FF2B5EF4-FFF2-40B4-BE49-F238E27FC236}">
                <a16:creationId xmlns:a16="http://schemas.microsoft.com/office/drawing/2014/main" id="{2B1FD814-90DD-D986-AF0E-3EFB12E6B47A}"/>
              </a:ext>
            </a:extLst>
          </p:cNvPr>
          <p:cNvPicPr>
            <a:picLocks noChangeAspect="1"/>
          </p:cNvPicPr>
          <p:nvPr/>
        </p:nvPicPr>
        <p:blipFill>
          <a:blip r:embed="rId12"/>
          <a:stretch>
            <a:fillRect/>
          </a:stretch>
        </p:blipFill>
        <p:spPr>
          <a:xfrm>
            <a:off x="8312164" y="8083915"/>
            <a:ext cx="3448050" cy="647700"/>
          </a:xfrm>
          <a:prstGeom prst="rect">
            <a:avLst/>
          </a:prstGeom>
        </p:spPr>
      </p:pic>
    </p:spTree>
    <p:extLst>
      <p:ext uri="{BB962C8B-B14F-4D97-AF65-F5344CB8AC3E}">
        <p14:creationId xmlns:p14="http://schemas.microsoft.com/office/powerpoint/2010/main" val="41133131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sp>
        <p:nvSpPr>
          <p:cNvPr id="24" name="Rectangle 23">
            <a:extLst>
              <a:ext uri="{FF2B5EF4-FFF2-40B4-BE49-F238E27FC236}">
                <a16:creationId xmlns:a16="http://schemas.microsoft.com/office/drawing/2014/main" id="{1ADF0328-E0CC-D114-7408-747614456C6C}"/>
              </a:ext>
            </a:extLst>
          </p:cNvPr>
          <p:cNvSpPr/>
          <p:nvPr/>
        </p:nvSpPr>
        <p:spPr>
          <a:xfrm>
            <a:off x="2133599" y="730228"/>
            <a:ext cx="14782800" cy="904712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3E4CDD2-C953-F784-E990-392D5D87F820}"/>
              </a:ext>
            </a:extLst>
          </p:cNvPr>
          <p:cNvPicPr>
            <a:picLocks noChangeAspect="1"/>
          </p:cNvPicPr>
          <p:nvPr/>
        </p:nvPicPr>
        <p:blipFill>
          <a:blip r:embed="rId22"/>
          <a:stretch>
            <a:fillRect/>
          </a:stretch>
        </p:blipFill>
        <p:spPr>
          <a:xfrm>
            <a:off x="2675952" y="812930"/>
            <a:ext cx="13698095" cy="8881725"/>
          </a:xfrm>
          <a:prstGeom prst="rect">
            <a:avLst/>
          </a:prstGeom>
        </p:spPr>
      </p:pic>
    </p:spTree>
    <p:extLst>
      <p:ext uri="{BB962C8B-B14F-4D97-AF65-F5344CB8AC3E}">
        <p14:creationId xmlns:p14="http://schemas.microsoft.com/office/powerpoint/2010/main" val="281882028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a:extLst>
            <a:ext uri="{FF2B5EF4-FFF2-40B4-BE49-F238E27FC236}">
              <a16:creationId xmlns:a16="http://schemas.microsoft.com/office/drawing/2014/main" id="{1DCDF108-17E5-FF4E-FBA5-77BD4CE7AF0B}"/>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A381926-0A8A-7B42-667A-E378B40E9F75}"/>
              </a:ext>
            </a:extLst>
          </p:cNvPr>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a:extLst>
              <a:ext uri="{FF2B5EF4-FFF2-40B4-BE49-F238E27FC236}">
                <a16:creationId xmlns:a16="http://schemas.microsoft.com/office/drawing/2014/main" id="{A708B053-3DB2-E1D9-C712-5C6624E58A9C}"/>
              </a:ext>
            </a:extLst>
          </p:cNvPr>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a:extLst>
              <a:ext uri="{FF2B5EF4-FFF2-40B4-BE49-F238E27FC236}">
                <a16:creationId xmlns:a16="http://schemas.microsoft.com/office/drawing/2014/main" id="{598FCE26-FD8A-1089-8F34-34924636229C}"/>
              </a:ext>
            </a:extLst>
          </p:cNvPr>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a:extLst>
              <a:ext uri="{FF2B5EF4-FFF2-40B4-BE49-F238E27FC236}">
                <a16:creationId xmlns:a16="http://schemas.microsoft.com/office/drawing/2014/main" id="{A6B3728A-BC5C-8D7C-9FAF-F2ADD9CAC38E}"/>
              </a:ext>
            </a:extLst>
          </p:cNvPr>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a:extLst>
              <a:ext uri="{FF2B5EF4-FFF2-40B4-BE49-F238E27FC236}">
                <a16:creationId xmlns:a16="http://schemas.microsoft.com/office/drawing/2014/main" id="{FB1176DC-3F2E-DC6B-72C5-FDC0E6B18B43}"/>
              </a:ext>
            </a:extLst>
          </p:cNvPr>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a:extLst>
              <a:ext uri="{FF2B5EF4-FFF2-40B4-BE49-F238E27FC236}">
                <a16:creationId xmlns:a16="http://schemas.microsoft.com/office/drawing/2014/main" id="{17E24AA1-2856-35EA-DAF7-A5CF0CCF809E}"/>
              </a:ext>
            </a:extLst>
          </p:cNvPr>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a:extLst>
              <a:ext uri="{FF2B5EF4-FFF2-40B4-BE49-F238E27FC236}">
                <a16:creationId xmlns:a16="http://schemas.microsoft.com/office/drawing/2014/main" id="{DCD1EF89-1E0A-B506-3CDE-52A117527021}"/>
              </a:ext>
            </a:extLst>
          </p:cNvPr>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a:extLst>
              <a:ext uri="{FF2B5EF4-FFF2-40B4-BE49-F238E27FC236}">
                <a16:creationId xmlns:a16="http://schemas.microsoft.com/office/drawing/2014/main" id="{B9D424E7-79AE-54A4-7E78-B8BCD971B1AE}"/>
              </a:ext>
            </a:extLst>
          </p:cNvPr>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a:extLst>
              <a:ext uri="{FF2B5EF4-FFF2-40B4-BE49-F238E27FC236}">
                <a16:creationId xmlns:a16="http://schemas.microsoft.com/office/drawing/2014/main" id="{3F42E70F-7D0A-CFBB-8D8F-B6A0DFE46BD3}"/>
              </a:ext>
            </a:extLst>
          </p:cNvPr>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a:extLst>
              <a:ext uri="{FF2B5EF4-FFF2-40B4-BE49-F238E27FC236}">
                <a16:creationId xmlns:a16="http://schemas.microsoft.com/office/drawing/2014/main" id="{F1631E74-AC02-F31B-B8F0-5A90CE1A1800}"/>
              </a:ext>
            </a:extLst>
          </p:cNvPr>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grpSp>
        <p:nvGrpSpPr>
          <p:cNvPr id="12" name="Group 12">
            <a:extLst>
              <a:ext uri="{FF2B5EF4-FFF2-40B4-BE49-F238E27FC236}">
                <a16:creationId xmlns:a16="http://schemas.microsoft.com/office/drawing/2014/main" id="{2719593E-DB39-B57B-6113-AA1D7336519A}"/>
              </a:ext>
            </a:extLst>
          </p:cNvPr>
          <p:cNvGrpSpPr/>
          <p:nvPr/>
        </p:nvGrpSpPr>
        <p:grpSpPr>
          <a:xfrm>
            <a:off x="1127626" y="1109013"/>
            <a:ext cx="16243860" cy="2837103"/>
            <a:chOff x="0" y="0"/>
            <a:chExt cx="3538556" cy="618033"/>
          </a:xfrm>
        </p:grpSpPr>
        <p:sp>
          <p:nvSpPr>
            <p:cNvPr id="13" name="Freeform 13">
              <a:extLst>
                <a:ext uri="{FF2B5EF4-FFF2-40B4-BE49-F238E27FC236}">
                  <a16:creationId xmlns:a16="http://schemas.microsoft.com/office/drawing/2014/main" id="{8C9D2834-BD32-3153-0560-E836215277AB}"/>
                </a:ext>
              </a:extLst>
            </p:cNvPr>
            <p:cNvSpPr/>
            <p:nvPr/>
          </p:nvSpPr>
          <p:spPr>
            <a:xfrm>
              <a:off x="0" y="0"/>
              <a:ext cx="3538556" cy="618033"/>
            </a:xfrm>
            <a:custGeom>
              <a:avLst/>
              <a:gdLst/>
              <a:ahLst/>
              <a:cxnLst/>
              <a:rect l="l" t="t" r="r" b="b"/>
              <a:pathLst>
                <a:path w="3538556" h="618033">
                  <a:moveTo>
                    <a:pt x="24307" y="0"/>
                  </a:moveTo>
                  <a:lnTo>
                    <a:pt x="3514249" y="0"/>
                  </a:lnTo>
                  <a:cubicBezTo>
                    <a:pt x="3520696" y="0"/>
                    <a:pt x="3526878" y="2561"/>
                    <a:pt x="3531436" y="7119"/>
                  </a:cubicBezTo>
                  <a:cubicBezTo>
                    <a:pt x="3535995" y="11678"/>
                    <a:pt x="3538556" y="17860"/>
                    <a:pt x="3538556" y="24307"/>
                  </a:cubicBezTo>
                  <a:lnTo>
                    <a:pt x="3538556" y="593727"/>
                  </a:lnTo>
                  <a:cubicBezTo>
                    <a:pt x="3538556" y="607151"/>
                    <a:pt x="3527673" y="618033"/>
                    <a:pt x="3514249" y="618033"/>
                  </a:cubicBezTo>
                  <a:lnTo>
                    <a:pt x="24307" y="618033"/>
                  </a:lnTo>
                  <a:cubicBezTo>
                    <a:pt x="10883" y="618033"/>
                    <a:pt x="0" y="607151"/>
                    <a:pt x="0" y="593727"/>
                  </a:cubicBezTo>
                  <a:lnTo>
                    <a:pt x="0" y="24307"/>
                  </a:lnTo>
                  <a:cubicBezTo>
                    <a:pt x="0" y="10883"/>
                    <a:pt x="10883" y="0"/>
                    <a:pt x="24307" y="0"/>
                  </a:cubicBezTo>
                  <a:close/>
                </a:path>
              </a:pathLst>
            </a:custGeom>
            <a:solidFill>
              <a:srgbClr val="FFFFFF"/>
            </a:solidFill>
            <a:ln w="190500" cap="rnd">
              <a:solidFill>
                <a:srgbClr val="737373"/>
              </a:solidFill>
              <a:prstDash val="solid"/>
              <a:round/>
            </a:ln>
          </p:spPr>
          <p:txBody>
            <a:bodyPr/>
            <a:lstStyle/>
            <a:p>
              <a:endParaRPr lang="en-US"/>
            </a:p>
          </p:txBody>
        </p:sp>
        <p:sp>
          <p:nvSpPr>
            <p:cNvPr id="14" name="TextBox 14">
              <a:extLst>
                <a:ext uri="{FF2B5EF4-FFF2-40B4-BE49-F238E27FC236}">
                  <a16:creationId xmlns:a16="http://schemas.microsoft.com/office/drawing/2014/main" id="{5E6C9DFC-7F73-E16D-70E7-5EE0140430C4}"/>
                </a:ext>
              </a:extLst>
            </p:cNvPr>
            <p:cNvSpPr txBox="1"/>
            <p:nvPr/>
          </p:nvSpPr>
          <p:spPr>
            <a:xfrm>
              <a:off x="0" y="-38100"/>
              <a:ext cx="3538556" cy="656133"/>
            </a:xfrm>
            <a:prstGeom prst="rect">
              <a:avLst/>
            </a:prstGeom>
          </p:spPr>
          <p:txBody>
            <a:bodyPr lIns="50800" tIns="50800" rIns="50800" bIns="50800" rtlCol="0" anchor="ctr"/>
            <a:lstStyle/>
            <a:p>
              <a:pPr algn="ctr">
                <a:lnSpc>
                  <a:spcPts val="2659"/>
                </a:lnSpc>
              </a:pPr>
              <a:endParaRPr/>
            </a:p>
          </p:txBody>
        </p:sp>
      </p:grpSp>
      <p:sp>
        <p:nvSpPr>
          <p:cNvPr id="15" name="TextBox 15">
            <a:extLst>
              <a:ext uri="{FF2B5EF4-FFF2-40B4-BE49-F238E27FC236}">
                <a16:creationId xmlns:a16="http://schemas.microsoft.com/office/drawing/2014/main" id="{D08F87D4-732B-CB5E-838C-860E1675418C}"/>
              </a:ext>
            </a:extLst>
          </p:cNvPr>
          <p:cNvSpPr txBox="1"/>
          <p:nvPr/>
        </p:nvSpPr>
        <p:spPr>
          <a:xfrm>
            <a:off x="1664517" y="1577675"/>
            <a:ext cx="14958964" cy="1714444"/>
          </a:xfrm>
          <a:prstGeom prst="rect">
            <a:avLst/>
          </a:prstGeom>
        </p:spPr>
        <p:txBody>
          <a:bodyPr lIns="0" tIns="0" rIns="0" bIns="0" rtlCol="0" anchor="t">
            <a:spAutoFit/>
          </a:bodyPr>
          <a:lstStyle/>
          <a:p>
            <a:pPr algn="ctr">
              <a:lnSpc>
                <a:spcPts val="14394"/>
              </a:lnSpc>
              <a:spcBef>
                <a:spcPct val="0"/>
              </a:spcBef>
            </a:pPr>
            <a:r>
              <a:rPr lang="en-US" sz="8500" dirty="0">
                <a:solidFill>
                  <a:srgbClr val="000000"/>
                </a:solidFill>
                <a:latin typeface="Norwester"/>
              </a:rPr>
              <a:t>Real life example </a:t>
            </a:r>
          </a:p>
        </p:txBody>
      </p:sp>
      <p:sp>
        <p:nvSpPr>
          <p:cNvPr id="18" name="TextBox 18">
            <a:extLst>
              <a:ext uri="{FF2B5EF4-FFF2-40B4-BE49-F238E27FC236}">
                <a16:creationId xmlns:a16="http://schemas.microsoft.com/office/drawing/2014/main" id="{F4FE5D0A-8FE3-56D3-346B-7629EE8849DD}"/>
              </a:ext>
            </a:extLst>
          </p:cNvPr>
          <p:cNvSpPr txBox="1"/>
          <p:nvPr/>
        </p:nvSpPr>
        <p:spPr>
          <a:xfrm>
            <a:off x="1028700" y="4405316"/>
            <a:ext cx="16230600" cy="4392491"/>
          </a:xfrm>
          <a:prstGeom prst="rect">
            <a:avLst/>
          </a:prstGeom>
        </p:spPr>
        <p:txBody>
          <a:bodyPr lIns="50800" tIns="50800" rIns="50800" bIns="50800" rtlCol="0" anchor="ctr"/>
          <a:lstStyle/>
          <a:p>
            <a:pPr algn="ctr">
              <a:lnSpc>
                <a:spcPts val="2659"/>
              </a:lnSpc>
            </a:pPr>
            <a:endParaRPr/>
          </a:p>
        </p:txBody>
      </p:sp>
      <p:sp>
        <p:nvSpPr>
          <p:cNvPr id="21" name="Freeform 17">
            <a:extLst>
              <a:ext uri="{FF2B5EF4-FFF2-40B4-BE49-F238E27FC236}">
                <a16:creationId xmlns:a16="http://schemas.microsoft.com/office/drawing/2014/main" id="{2680CF1D-0F9A-67BD-E9F4-9B8E20546331}"/>
              </a:ext>
            </a:extLst>
          </p:cNvPr>
          <p:cNvSpPr/>
          <p:nvPr/>
        </p:nvSpPr>
        <p:spPr>
          <a:xfrm>
            <a:off x="1146717" y="4114382"/>
            <a:ext cx="16230600" cy="5270808"/>
          </a:xfrm>
          <a:custGeom>
            <a:avLst/>
            <a:gdLst/>
            <a:ahLst/>
            <a:cxnLst/>
            <a:rect l="l" t="t" r="r" b="b"/>
            <a:pathLst>
              <a:path w="3535667" h="918758">
                <a:moveTo>
                  <a:pt x="24327" y="0"/>
                </a:moveTo>
                <a:lnTo>
                  <a:pt x="3511340" y="0"/>
                </a:lnTo>
                <a:cubicBezTo>
                  <a:pt x="3517792" y="0"/>
                  <a:pt x="3523980" y="2563"/>
                  <a:pt x="3528542" y="7125"/>
                </a:cubicBezTo>
                <a:cubicBezTo>
                  <a:pt x="3533104" y="11687"/>
                  <a:pt x="3535667" y="17875"/>
                  <a:pt x="3535667" y="24327"/>
                </a:cubicBezTo>
                <a:lnTo>
                  <a:pt x="3535667" y="894432"/>
                </a:lnTo>
                <a:cubicBezTo>
                  <a:pt x="3535667" y="907867"/>
                  <a:pt x="3524776" y="918758"/>
                  <a:pt x="3511340" y="918758"/>
                </a:cubicBezTo>
                <a:lnTo>
                  <a:pt x="24327" y="918758"/>
                </a:lnTo>
                <a:cubicBezTo>
                  <a:pt x="10891" y="918758"/>
                  <a:pt x="0" y="907867"/>
                  <a:pt x="0" y="894432"/>
                </a:cubicBezTo>
                <a:lnTo>
                  <a:pt x="0" y="24327"/>
                </a:lnTo>
                <a:cubicBezTo>
                  <a:pt x="0" y="10891"/>
                  <a:pt x="10891" y="0"/>
                  <a:pt x="24327" y="0"/>
                </a:cubicBezTo>
                <a:close/>
              </a:path>
            </a:pathLst>
          </a:custGeom>
          <a:solidFill>
            <a:srgbClr val="FFFFFF"/>
          </a:solidFill>
          <a:ln w="190500" cap="rnd">
            <a:solidFill>
              <a:srgbClr val="737373"/>
            </a:solidFill>
            <a:prstDash val="solid"/>
            <a:round/>
          </a:ln>
        </p:spPr>
        <p:txBody>
          <a:bodyPr lIns="91440" tIns="45720" rIns="91440" bIns="45720" anchor="t"/>
          <a:lstStyle/>
          <a:p>
            <a:pPr algn="ctr"/>
            <a:endParaRPr lang="en-US" sz="4800" dirty="0">
              <a:ea typeface="Calibri"/>
              <a:cs typeface="Calibri"/>
            </a:endParaRPr>
          </a:p>
          <a:p>
            <a:pPr algn="ctr"/>
            <a:r>
              <a:rPr lang="en-US" sz="4800" dirty="0">
                <a:ea typeface="Calibri"/>
                <a:cs typeface="Calibri"/>
              </a:rPr>
              <a:t> </a:t>
            </a:r>
            <a:r>
              <a:rPr lang="en-US" sz="4500" dirty="0">
                <a:ea typeface="Calibri"/>
                <a:cs typeface="Calibri"/>
              </a:rPr>
              <a:t>Lets say the Sum of time between departures = 996 mins The total number of flights = 92 Mean = 996/92 = 10.8 mins Lambda = 1/mean = 0.09 flights/mins What’s the Probability of delay between departures being more than 5 mins: p(x&gt;5) = 1-P(x&lt;=5) P(x&lt;=5) = 0.095 p(x&gt;5) = 1-0.095 = 0.90 </a:t>
            </a:r>
            <a:endParaRPr lang="en-US" sz="4500" dirty="0">
              <a:latin typeface="Sitka Text"/>
              <a:ea typeface="Calibri"/>
              <a:cs typeface="Calibri"/>
            </a:endParaRPr>
          </a:p>
        </p:txBody>
      </p:sp>
    </p:spTree>
    <p:extLst>
      <p:ext uri="{BB962C8B-B14F-4D97-AF65-F5344CB8AC3E}">
        <p14:creationId xmlns:p14="http://schemas.microsoft.com/office/powerpoint/2010/main" val="2936459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88019"/>
            <a:ext cx="14631264" cy="10375019"/>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D9D9D9"/>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467032" y="88878"/>
            <a:ext cx="13335000" cy="1362552"/>
          </a:xfrm>
          <a:prstGeom prst="rect">
            <a:avLst/>
          </a:prstGeom>
        </p:spPr>
        <p:txBody>
          <a:bodyPr wrap="square" lIns="0" tIns="0" rIns="0" bIns="0" rtlCol="0" anchor="t">
            <a:spAutoFit/>
          </a:bodyPr>
          <a:lstStyle/>
          <a:p>
            <a:pPr>
              <a:lnSpc>
                <a:spcPts val="11906"/>
              </a:lnSpc>
              <a:spcBef>
                <a:spcPct val="0"/>
              </a:spcBef>
            </a:pPr>
            <a:r>
              <a:rPr lang="en-US" sz="8500" dirty="0">
                <a:solidFill>
                  <a:srgbClr val="000000"/>
                </a:solidFill>
                <a:latin typeface="Norwester" panose="020B0604020202020204" charset="0"/>
              </a:rPr>
              <a:t>3- Gaussian Distribution</a:t>
            </a:r>
          </a:p>
        </p:txBody>
      </p:sp>
      <p:sp>
        <p:nvSpPr>
          <p:cNvPr id="9" name="TextBox 9"/>
          <p:cNvSpPr txBox="1"/>
          <p:nvPr/>
        </p:nvSpPr>
        <p:spPr>
          <a:xfrm>
            <a:off x="172065" y="1957349"/>
            <a:ext cx="13924935" cy="6615657"/>
          </a:xfrm>
          <a:prstGeom prst="rect">
            <a:avLst/>
          </a:prstGeom>
        </p:spPr>
        <p:txBody>
          <a:bodyPr wrap="square" lIns="0" tIns="0" rIns="0" bIns="0" rtlCol="0" anchor="t">
            <a:spAutoFit/>
          </a:bodyPr>
          <a:lstStyle/>
          <a:p>
            <a:pPr marL="1105986" lvl="1" indent="-552993">
              <a:lnSpc>
                <a:spcPts val="7171"/>
              </a:lnSpc>
              <a:buFont typeface="Arial"/>
              <a:buChar char="•"/>
            </a:pPr>
            <a:r>
              <a:rPr lang="en-US" sz="4500" dirty="0">
                <a:solidFill>
                  <a:srgbClr val="000000"/>
                </a:solidFill>
              </a:rPr>
              <a:t>Sometimes referred to as the normal distribution, is the most important continuous probability distribution in statistics and probability theory</a:t>
            </a:r>
          </a:p>
          <a:p>
            <a:pPr marL="1105986" lvl="1" indent="-552993">
              <a:lnSpc>
                <a:spcPts val="7171"/>
              </a:lnSpc>
              <a:buFont typeface="Arial"/>
              <a:buChar char="•"/>
            </a:pPr>
            <a:r>
              <a:rPr lang="en-US" sz="4500" dirty="0">
                <a:solidFill>
                  <a:srgbClr val="000000"/>
                </a:solidFill>
              </a:rPr>
              <a:t>It’s Parameter : </a:t>
            </a:r>
          </a:p>
          <a:p>
            <a:pPr algn="ctr" fontAlgn="base"/>
            <a:r>
              <a:rPr lang="en-US" sz="4500" dirty="0">
                <a:solidFill>
                  <a:srgbClr val="000000"/>
                </a:solidFill>
              </a:rPr>
              <a:t>      (µ, σ2)</a:t>
            </a:r>
          </a:p>
          <a:p>
            <a:pPr algn="ctr" fontAlgn="base"/>
            <a:r>
              <a:rPr lang="en-US" sz="4500" dirty="0">
                <a:solidFill>
                  <a:srgbClr val="000000"/>
                </a:solidFill>
              </a:rPr>
              <a:t>   These two parameters are exactly the first moment and the second central moment of the random variable   </a:t>
            </a:r>
          </a:p>
          <a:p>
            <a:pPr marL="552993" lvl="1">
              <a:lnSpc>
                <a:spcPts val="7171"/>
              </a:lnSpc>
            </a:pPr>
            <a:endParaRPr lang="en-US" sz="4500" dirty="0">
              <a:solidFill>
                <a:srgbClr val="000000"/>
              </a:solidFill>
            </a:endParaRPr>
          </a:p>
        </p:txBody>
      </p:sp>
      <p:sp>
        <p:nvSpPr>
          <p:cNvPr id="10" name="AutoShape 10"/>
          <p:cNvSpPr/>
          <p:nvPr/>
        </p:nvSpPr>
        <p:spPr>
          <a:xfrm>
            <a:off x="172065" y="1410261"/>
            <a:ext cx="11715135" cy="41168"/>
          </a:xfrm>
          <a:prstGeom prst="line">
            <a:avLst/>
          </a:prstGeom>
          <a:ln w="123825" cap="flat">
            <a:solidFill>
              <a:srgbClr val="D9D9D9"/>
            </a:solidFill>
            <a:prstDash val="solid"/>
            <a:headEnd type="none" w="sm" len="sm"/>
            <a:tailEnd type="none" w="sm" len="sm"/>
          </a:ln>
        </p:spPr>
        <p:txBody>
          <a:bodyPr/>
          <a:lstStyle/>
          <a:p>
            <a:endParaRPr lang="en-US"/>
          </a:p>
        </p:txBody>
      </p:sp>
    </p:spTree>
    <p:extLst>
      <p:ext uri="{BB962C8B-B14F-4D97-AF65-F5344CB8AC3E}">
        <p14:creationId xmlns:p14="http://schemas.microsoft.com/office/powerpoint/2010/main" val="415341462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88019"/>
            <a:ext cx="15172732" cy="10375020"/>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737373"/>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1371600" y="506358"/>
            <a:ext cx="12725400" cy="8223405"/>
          </a:xfrm>
          <a:prstGeom prst="rect">
            <a:avLst/>
          </a:prstGeom>
        </p:spPr>
        <p:txBody>
          <a:bodyPr wrap="square" lIns="0" tIns="0" rIns="0" bIns="0" rtlCol="0" anchor="t">
            <a:spAutoFit/>
          </a:bodyPr>
          <a:lstStyle/>
          <a:p>
            <a:pPr>
              <a:lnSpc>
                <a:spcPts val="7171"/>
              </a:lnSpc>
              <a:spcBef>
                <a:spcPct val="0"/>
              </a:spcBef>
            </a:pPr>
            <a:r>
              <a:rPr lang="en-US" sz="5122" dirty="0">
                <a:solidFill>
                  <a:srgbClr val="000000"/>
                </a:solidFill>
                <a:latin typeface="Glacial Indifference"/>
              </a:rPr>
              <a:t>            </a:t>
            </a:r>
            <a:r>
              <a:rPr lang="en-US" sz="4500" dirty="0">
                <a:solidFill>
                  <a:srgbClr val="000000"/>
                </a:solidFill>
              </a:rPr>
              <a:t>It’s Probability Density Function(PDF):</a:t>
            </a: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r>
              <a:rPr kumimoji="0" lang="en-US" sz="4500" b="0" i="0" u="none" strike="noStrike" kern="1200" cap="none" spc="0" normalizeH="0" baseline="0" noProof="0" dirty="0">
                <a:ln>
                  <a:noFill/>
                </a:ln>
                <a:solidFill>
                  <a:srgbClr val="000000"/>
                </a:solidFill>
                <a:effectLst/>
                <a:uLnTx/>
                <a:uFillTx/>
                <a:latin typeface="Glacial Indifference"/>
                <a:ea typeface="+mn-ea"/>
                <a:cs typeface="+mn-cs"/>
              </a:rPr>
              <a:t>       </a:t>
            </a:r>
            <a:r>
              <a:rPr kumimoji="0" lang="en-US" sz="4500" b="0" i="0" u="none" strike="noStrike" kern="1200" cap="none" spc="0" normalizeH="0" baseline="0" dirty="0">
                <a:ln>
                  <a:noFill/>
                </a:ln>
                <a:solidFill>
                  <a:srgbClr val="000000"/>
                </a:solidFill>
                <a:effectLst/>
                <a:uLnTx/>
                <a:uFillTx/>
                <a:latin typeface="Glacial Indifference"/>
                <a:ea typeface="+mn-ea"/>
                <a:cs typeface="+mn-cs"/>
              </a:rPr>
              <a:t>  </a:t>
            </a:r>
            <a:r>
              <a:rPr kumimoji="0" lang="en-US" sz="4500" b="0" i="0" u="none" strike="noStrike" kern="1200" cap="none" spc="0" normalizeH="0" baseline="0" noProof="0" dirty="0">
                <a:ln>
                  <a:noFill/>
                </a:ln>
                <a:solidFill>
                  <a:srgbClr val="000000"/>
                </a:solidFill>
                <a:effectLst/>
                <a:uLnTx/>
                <a:uFillTx/>
                <a:ea typeface="+mn-ea"/>
                <a:cs typeface="+mn-cs"/>
              </a:rPr>
              <a:t>It’s Cumulative </a:t>
            </a:r>
            <a:r>
              <a:rPr lang="en-US" sz="4500" dirty="0">
                <a:solidFill>
                  <a:srgbClr val="000000"/>
                </a:solidFill>
              </a:rPr>
              <a:t>D</a:t>
            </a:r>
            <a:r>
              <a:rPr kumimoji="0" lang="en-US" sz="4500" b="0" i="0" u="none" strike="noStrike" kern="1200" cap="none" spc="0" normalizeH="0" baseline="0" noProof="0" dirty="0" err="1">
                <a:ln>
                  <a:noFill/>
                </a:ln>
                <a:solidFill>
                  <a:srgbClr val="000000"/>
                </a:solidFill>
                <a:effectLst/>
                <a:uLnTx/>
                <a:uFillTx/>
                <a:ea typeface="+mn-ea"/>
                <a:cs typeface="+mn-cs"/>
              </a:rPr>
              <a:t>istribution</a:t>
            </a:r>
            <a:r>
              <a:rPr kumimoji="0" lang="en-US" sz="4500" b="0" i="0" u="none" strike="noStrike" kern="1200" cap="none" spc="0" normalizeH="0" baseline="0" noProof="0" dirty="0">
                <a:ln>
                  <a:noFill/>
                </a:ln>
                <a:solidFill>
                  <a:srgbClr val="000000"/>
                </a:solidFill>
                <a:effectLst/>
                <a:uLnTx/>
                <a:uFillTx/>
                <a:ea typeface="+mn-ea"/>
                <a:cs typeface="+mn-cs"/>
              </a:rPr>
              <a:t> Function(CDF):</a:t>
            </a: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p:txBody>
      </p:sp>
      <p:pic>
        <p:nvPicPr>
          <p:cNvPr id="11" name="Picture 10">
            <a:extLst>
              <a:ext uri="{FF2B5EF4-FFF2-40B4-BE49-F238E27FC236}">
                <a16:creationId xmlns:a16="http://schemas.microsoft.com/office/drawing/2014/main" id="{52781B1A-248C-74E8-CEAF-C7FF2221DD4A}"/>
              </a:ext>
            </a:extLst>
          </p:cNvPr>
          <p:cNvPicPr>
            <a:picLocks noChangeAspect="1"/>
          </p:cNvPicPr>
          <p:nvPr/>
        </p:nvPicPr>
        <p:blipFill>
          <a:blip r:embed="rId8"/>
          <a:stretch>
            <a:fillRect/>
          </a:stretch>
        </p:blipFill>
        <p:spPr>
          <a:xfrm>
            <a:off x="7842649" y="1381502"/>
            <a:ext cx="5886450" cy="3625355"/>
          </a:xfrm>
          <a:prstGeom prst="rect">
            <a:avLst/>
          </a:prstGeom>
        </p:spPr>
      </p:pic>
      <p:pic>
        <p:nvPicPr>
          <p:cNvPr id="12" name="Picture 11">
            <a:extLst>
              <a:ext uri="{FF2B5EF4-FFF2-40B4-BE49-F238E27FC236}">
                <a16:creationId xmlns:a16="http://schemas.microsoft.com/office/drawing/2014/main" id="{DA8192F4-E1D2-70B5-BDEC-3BABF362B844}"/>
              </a:ext>
            </a:extLst>
          </p:cNvPr>
          <p:cNvPicPr>
            <a:picLocks noChangeAspect="1"/>
          </p:cNvPicPr>
          <p:nvPr/>
        </p:nvPicPr>
        <p:blipFill>
          <a:blip r:embed="rId9"/>
          <a:stretch>
            <a:fillRect/>
          </a:stretch>
        </p:blipFill>
        <p:spPr>
          <a:xfrm>
            <a:off x="8153400" y="5826239"/>
            <a:ext cx="5438775" cy="4121704"/>
          </a:xfrm>
          <a:prstGeom prst="rect">
            <a:avLst/>
          </a:prstGeom>
        </p:spPr>
      </p:pic>
      <p:pic>
        <p:nvPicPr>
          <p:cNvPr id="13" name="Picture 12">
            <a:extLst>
              <a:ext uri="{FF2B5EF4-FFF2-40B4-BE49-F238E27FC236}">
                <a16:creationId xmlns:a16="http://schemas.microsoft.com/office/drawing/2014/main" id="{167A58BA-479E-CA6A-B56D-33C57808A094}"/>
              </a:ext>
            </a:extLst>
          </p:cNvPr>
          <p:cNvPicPr>
            <a:picLocks noChangeAspect="1"/>
          </p:cNvPicPr>
          <p:nvPr/>
        </p:nvPicPr>
        <p:blipFill>
          <a:blip r:embed="rId10"/>
          <a:stretch>
            <a:fillRect/>
          </a:stretch>
        </p:blipFill>
        <p:spPr>
          <a:xfrm>
            <a:off x="3733800" y="2628900"/>
            <a:ext cx="2815735" cy="838199"/>
          </a:xfrm>
          <a:prstGeom prst="rect">
            <a:avLst/>
          </a:prstGeom>
        </p:spPr>
      </p:pic>
      <p:pic>
        <p:nvPicPr>
          <p:cNvPr id="14" name="Picture 13">
            <a:extLst>
              <a:ext uri="{FF2B5EF4-FFF2-40B4-BE49-F238E27FC236}">
                <a16:creationId xmlns:a16="http://schemas.microsoft.com/office/drawing/2014/main" id="{54368FDC-95C3-8DC2-CDDF-51553D240855}"/>
              </a:ext>
            </a:extLst>
          </p:cNvPr>
          <p:cNvPicPr>
            <a:picLocks noChangeAspect="1"/>
          </p:cNvPicPr>
          <p:nvPr/>
        </p:nvPicPr>
        <p:blipFill>
          <a:blip r:embed="rId11"/>
          <a:stretch>
            <a:fillRect/>
          </a:stretch>
        </p:blipFill>
        <p:spPr>
          <a:xfrm>
            <a:off x="2934293" y="7041299"/>
            <a:ext cx="4457107" cy="838198"/>
          </a:xfrm>
          <a:prstGeom prst="rect">
            <a:avLst/>
          </a:prstGeom>
        </p:spPr>
      </p:pic>
    </p:spTree>
    <p:extLst>
      <p:ext uri="{BB962C8B-B14F-4D97-AF65-F5344CB8AC3E}">
        <p14:creationId xmlns:p14="http://schemas.microsoft.com/office/powerpoint/2010/main" val="30365150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88019"/>
            <a:ext cx="15172732" cy="10375020"/>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737373"/>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1371600" y="506358"/>
            <a:ext cx="12725400" cy="4530086"/>
          </a:xfrm>
          <a:prstGeom prst="rect">
            <a:avLst/>
          </a:prstGeom>
        </p:spPr>
        <p:txBody>
          <a:bodyPr wrap="square" lIns="0" tIns="0" rIns="0" bIns="0" rtlCol="0" anchor="t">
            <a:spAutoFit/>
          </a:bodyPr>
          <a:lstStyle/>
          <a:p>
            <a:pPr>
              <a:lnSpc>
                <a:spcPts val="7171"/>
              </a:lnSpc>
              <a:spcBef>
                <a:spcPct val="0"/>
              </a:spcBef>
            </a:pPr>
            <a:r>
              <a:rPr lang="en-US" sz="4500" dirty="0">
                <a:solidFill>
                  <a:srgbClr val="000000"/>
                </a:solidFill>
              </a:rPr>
              <a:t>                                  It’s Histogram</a:t>
            </a:r>
            <a:r>
              <a:rPr kumimoji="0" lang="en-US" sz="4500" b="0" i="0" u="none" strike="noStrike" kern="1200" cap="none" spc="0" normalizeH="0" baseline="0" noProof="0" dirty="0">
                <a:ln>
                  <a:noFill/>
                </a:ln>
                <a:solidFill>
                  <a:srgbClr val="000000"/>
                </a:solidFill>
                <a:effectLst/>
                <a:uLnTx/>
                <a:uFillTx/>
                <a:ea typeface="+mn-ea"/>
                <a:cs typeface="+mn-cs"/>
              </a:rPr>
              <a:t>:</a:t>
            </a:r>
            <a:endParaRPr lang="en-US" sz="4500" dirty="0">
              <a:solidFill>
                <a:srgbClr val="000000"/>
              </a:solidFill>
            </a:endParaRPr>
          </a:p>
          <a:p>
            <a:pPr>
              <a:lnSpc>
                <a:spcPts val="7171"/>
              </a:lnSpc>
              <a:spcBef>
                <a:spcPct val="0"/>
              </a:spcBef>
            </a:pPr>
            <a:endParaRPr kumimoji="0" lang="en-US" sz="4500" b="0" i="0" u="none" strike="noStrike" kern="1200" cap="none" spc="0" normalizeH="0" baseline="0" noProof="0" dirty="0">
              <a:ln>
                <a:noFill/>
              </a:ln>
              <a:solidFill>
                <a:srgbClr val="000000"/>
              </a:solidFill>
              <a:effectLst/>
              <a:uLnTx/>
              <a:uFillTx/>
              <a:ea typeface="+mn-ea"/>
              <a:cs typeface="+mn-cs"/>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p:txBody>
      </p:sp>
      <p:pic>
        <p:nvPicPr>
          <p:cNvPr id="8" name="Picture 7">
            <a:extLst>
              <a:ext uri="{FF2B5EF4-FFF2-40B4-BE49-F238E27FC236}">
                <a16:creationId xmlns:a16="http://schemas.microsoft.com/office/drawing/2014/main" id="{FB939061-21C6-8F68-178F-42A726D2534F}"/>
              </a:ext>
            </a:extLst>
          </p:cNvPr>
          <p:cNvPicPr>
            <a:picLocks noChangeAspect="1"/>
          </p:cNvPicPr>
          <p:nvPr/>
        </p:nvPicPr>
        <p:blipFill>
          <a:blip r:embed="rId8"/>
          <a:stretch>
            <a:fillRect/>
          </a:stretch>
        </p:blipFill>
        <p:spPr>
          <a:xfrm>
            <a:off x="1447800" y="6667500"/>
            <a:ext cx="6895174" cy="1213209"/>
          </a:xfrm>
          <a:prstGeom prst="rect">
            <a:avLst/>
          </a:prstGeom>
        </p:spPr>
      </p:pic>
      <p:pic>
        <p:nvPicPr>
          <p:cNvPr id="15" name="Picture 14">
            <a:extLst>
              <a:ext uri="{FF2B5EF4-FFF2-40B4-BE49-F238E27FC236}">
                <a16:creationId xmlns:a16="http://schemas.microsoft.com/office/drawing/2014/main" id="{A5B28099-7D54-0860-69E1-36F7D3507A69}"/>
              </a:ext>
            </a:extLst>
          </p:cNvPr>
          <p:cNvPicPr>
            <a:picLocks noChangeAspect="1"/>
          </p:cNvPicPr>
          <p:nvPr/>
        </p:nvPicPr>
        <p:blipFill>
          <a:blip r:embed="rId9"/>
          <a:stretch>
            <a:fillRect/>
          </a:stretch>
        </p:blipFill>
        <p:spPr>
          <a:xfrm>
            <a:off x="1472380" y="7809879"/>
            <a:ext cx="9608129" cy="1213209"/>
          </a:xfrm>
          <a:prstGeom prst="rect">
            <a:avLst/>
          </a:prstGeom>
        </p:spPr>
      </p:pic>
      <p:pic>
        <p:nvPicPr>
          <p:cNvPr id="10" name="Picture 9">
            <a:extLst>
              <a:ext uri="{FF2B5EF4-FFF2-40B4-BE49-F238E27FC236}">
                <a16:creationId xmlns:a16="http://schemas.microsoft.com/office/drawing/2014/main" id="{4C965A3E-0465-2951-927A-2CD58737F844}"/>
              </a:ext>
            </a:extLst>
          </p:cNvPr>
          <p:cNvPicPr>
            <a:picLocks noChangeAspect="1"/>
          </p:cNvPicPr>
          <p:nvPr/>
        </p:nvPicPr>
        <p:blipFill>
          <a:blip r:embed="rId10"/>
          <a:stretch>
            <a:fillRect/>
          </a:stretch>
        </p:blipFill>
        <p:spPr>
          <a:xfrm>
            <a:off x="4679407" y="1531549"/>
            <a:ext cx="5657850" cy="4657725"/>
          </a:xfrm>
          <a:prstGeom prst="rect">
            <a:avLst/>
          </a:prstGeom>
        </p:spPr>
      </p:pic>
      <p:pic>
        <p:nvPicPr>
          <p:cNvPr id="13" name="Picture 12">
            <a:extLst>
              <a:ext uri="{FF2B5EF4-FFF2-40B4-BE49-F238E27FC236}">
                <a16:creationId xmlns:a16="http://schemas.microsoft.com/office/drawing/2014/main" id="{620B7340-290A-5EBF-E92C-E6FF0D255F2A}"/>
              </a:ext>
            </a:extLst>
          </p:cNvPr>
          <p:cNvPicPr>
            <a:picLocks noChangeAspect="1"/>
          </p:cNvPicPr>
          <p:nvPr/>
        </p:nvPicPr>
        <p:blipFill>
          <a:blip r:embed="rId11"/>
          <a:stretch>
            <a:fillRect/>
          </a:stretch>
        </p:blipFill>
        <p:spPr>
          <a:xfrm>
            <a:off x="9379974" y="6781611"/>
            <a:ext cx="2704444" cy="914157"/>
          </a:xfrm>
          <a:prstGeom prst="rect">
            <a:avLst/>
          </a:prstGeom>
        </p:spPr>
      </p:pic>
      <p:pic>
        <p:nvPicPr>
          <p:cNvPr id="14" name="Picture 13">
            <a:extLst>
              <a:ext uri="{FF2B5EF4-FFF2-40B4-BE49-F238E27FC236}">
                <a16:creationId xmlns:a16="http://schemas.microsoft.com/office/drawing/2014/main" id="{EC3E4F11-F9DF-61EE-BA14-2D4377599C61}"/>
              </a:ext>
            </a:extLst>
          </p:cNvPr>
          <p:cNvPicPr>
            <a:picLocks noChangeAspect="1"/>
          </p:cNvPicPr>
          <p:nvPr/>
        </p:nvPicPr>
        <p:blipFill>
          <a:blip r:embed="rId12"/>
          <a:stretch>
            <a:fillRect/>
          </a:stretch>
        </p:blipFill>
        <p:spPr>
          <a:xfrm>
            <a:off x="9397180" y="7952055"/>
            <a:ext cx="3155709" cy="811999"/>
          </a:xfrm>
          <a:prstGeom prst="rect">
            <a:avLst/>
          </a:prstGeom>
        </p:spPr>
      </p:pic>
    </p:spTree>
    <p:extLst>
      <p:ext uri="{BB962C8B-B14F-4D97-AF65-F5344CB8AC3E}">
        <p14:creationId xmlns:p14="http://schemas.microsoft.com/office/powerpoint/2010/main" val="308826180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sp>
        <p:nvSpPr>
          <p:cNvPr id="24" name="Rectangle 23">
            <a:extLst>
              <a:ext uri="{FF2B5EF4-FFF2-40B4-BE49-F238E27FC236}">
                <a16:creationId xmlns:a16="http://schemas.microsoft.com/office/drawing/2014/main" id="{1ADF0328-E0CC-D114-7408-747614456C6C}"/>
              </a:ext>
            </a:extLst>
          </p:cNvPr>
          <p:cNvSpPr/>
          <p:nvPr/>
        </p:nvSpPr>
        <p:spPr>
          <a:xfrm>
            <a:off x="2133600" y="730230"/>
            <a:ext cx="14782800" cy="904712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45D3B370-64E9-0CC9-DDEE-CBF69DBB30C2}"/>
              </a:ext>
            </a:extLst>
          </p:cNvPr>
          <p:cNvPicPr>
            <a:picLocks noChangeAspect="1"/>
          </p:cNvPicPr>
          <p:nvPr/>
        </p:nvPicPr>
        <p:blipFill>
          <a:blip r:embed="rId22"/>
          <a:stretch>
            <a:fillRect/>
          </a:stretch>
        </p:blipFill>
        <p:spPr>
          <a:xfrm>
            <a:off x="2316597" y="887629"/>
            <a:ext cx="14020800" cy="8715149"/>
          </a:xfrm>
          <a:prstGeom prst="rect">
            <a:avLst/>
          </a:prstGeom>
        </p:spPr>
      </p:pic>
    </p:spTree>
    <p:extLst>
      <p:ext uri="{BB962C8B-B14F-4D97-AF65-F5344CB8AC3E}">
        <p14:creationId xmlns:p14="http://schemas.microsoft.com/office/powerpoint/2010/main" val="9114371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a:extLst>
            <a:ext uri="{FF2B5EF4-FFF2-40B4-BE49-F238E27FC236}">
              <a16:creationId xmlns:a16="http://schemas.microsoft.com/office/drawing/2014/main" id="{1DCDF108-17E5-FF4E-FBA5-77BD4CE7AF0B}"/>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A381926-0A8A-7B42-667A-E378B40E9F75}"/>
              </a:ext>
            </a:extLst>
          </p:cNvPr>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a:extLst>
              <a:ext uri="{FF2B5EF4-FFF2-40B4-BE49-F238E27FC236}">
                <a16:creationId xmlns:a16="http://schemas.microsoft.com/office/drawing/2014/main" id="{A708B053-3DB2-E1D9-C712-5C6624E58A9C}"/>
              </a:ext>
            </a:extLst>
          </p:cNvPr>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a:extLst>
              <a:ext uri="{FF2B5EF4-FFF2-40B4-BE49-F238E27FC236}">
                <a16:creationId xmlns:a16="http://schemas.microsoft.com/office/drawing/2014/main" id="{598FCE26-FD8A-1089-8F34-34924636229C}"/>
              </a:ext>
            </a:extLst>
          </p:cNvPr>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a:extLst>
              <a:ext uri="{FF2B5EF4-FFF2-40B4-BE49-F238E27FC236}">
                <a16:creationId xmlns:a16="http://schemas.microsoft.com/office/drawing/2014/main" id="{A6B3728A-BC5C-8D7C-9FAF-F2ADD9CAC38E}"/>
              </a:ext>
            </a:extLst>
          </p:cNvPr>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a:extLst>
              <a:ext uri="{FF2B5EF4-FFF2-40B4-BE49-F238E27FC236}">
                <a16:creationId xmlns:a16="http://schemas.microsoft.com/office/drawing/2014/main" id="{FB1176DC-3F2E-DC6B-72C5-FDC0E6B18B43}"/>
              </a:ext>
            </a:extLst>
          </p:cNvPr>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a:extLst>
              <a:ext uri="{FF2B5EF4-FFF2-40B4-BE49-F238E27FC236}">
                <a16:creationId xmlns:a16="http://schemas.microsoft.com/office/drawing/2014/main" id="{17E24AA1-2856-35EA-DAF7-A5CF0CCF809E}"/>
              </a:ext>
            </a:extLst>
          </p:cNvPr>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a:extLst>
              <a:ext uri="{FF2B5EF4-FFF2-40B4-BE49-F238E27FC236}">
                <a16:creationId xmlns:a16="http://schemas.microsoft.com/office/drawing/2014/main" id="{DCD1EF89-1E0A-B506-3CDE-52A117527021}"/>
              </a:ext>
            </a:extLst>
          </p:cNvPr>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a:extLst>
              <a:ext uri="{FF2B5EF4-FFF2-40B4-BE49-F238E27FC236}">
                <a16:creationId xmlns:a16="http://schemas.microsoft.com/office/drawing/2014/main" id="{B9D424E7-79AE-54A4-7E78-B8BCD971B1AE}"/>
              </a:ext>
            </a:extLst>
          </p:cNvPr>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a:extLst>
              <a:ext uri="{FF2B5EF4-FFF2-40B4-BE49-F238E27FC236}">
                <a16:creationId xmlns:a16="http://schemas.microsoft.com/office/drawing/2014/main" id="{3F42E70F-7D0A-CFBB-8D8F-B6A0DFE46BD3}"/>
              </a:ext>
            </a:extLst>
          </p:cNvPr>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a:extLst>
              <a:ext uri="{FF2B5EF4-FFF2-40B4-BE49-F238E27FC236}">
                <a16:creationId xmlns:a16="http://schemas.microsoft.com/office/drawing/2014/main" id="{F1631E74-AC02-F31B-B8F0-5A90CE1A1800}"/>
              </a:ext>
            </a:extLst>
          </p:cNvPr>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grpSp>
        <p:nvGrpSpPr>
          <p:cNvPr id="12" name="Group 12">
            <a:extLst>
              <a:ext uri="{FF2B5EF4-FFF2-40B4-BE49-F238E27FC236}">
                <a16:creationId xmlns:a16="http://schemas.microsoft.com/office/drawing/2014/main" id="{2719593E-DB39-B57B-6113-AA1D7336519A}"/>
              </a:ext>
            </a:extLst>
          </p:cNvPr>
          <p:cNvGrpSpPr/>
          <p:nvPr/>
        </p:nvGrpSpPr>
        <p:grpSpPr>
          <a:xfrm>
            <a:off x="1479279" y="1286923"/>
            <a:ext cx="16243860" cy="2837103"/>
            <a:chOff x="0" y="0"/>
            <a:chExt cx="3538556" cy="618033"/>
          </a:xfrm>
        </p:grpSpPr>
        <p:sp>
          <p:nvSpPr>
            <p:cNvPr id="13" name="Freeform 13">
              <a:extLst>
                <a:ext uri="{FF2B5EF4-FFF2-40B4-BE49-F238E27FC236}">
                  <a16:creationId xmlns:a16="http://schemas.microsoft.com/office/drawing/2014/main" id="{8C9D2834-BD32-3153-0560-E836215277AB}"/>
                </a:ext>
              </a:extLst>
            </p:cNvPr>
            <p:cNvSpPr/>
            <p:nvPr/>
          </p:nvSpPr>
          <p:spPr>
            <a:xfrm>
              <a:off x="0" y="0"/>
              <a:ext cx="3538556" cy="618033"/>
            </a:xfrm>
            <a:custGeom>
              <a:avLst/>
              <a:gdLst/>
              <a:ahLst/>
              <a:cxnLst/>
              <a:rect l="l" t="t" r="r" b="b"/>
              <a:pathLst>
                <a:path w="3538556" h="618033">
                  <a:moveTo>
                    <a:pt x="24307" y="0"/>
                  </a:moveTo>
                  <a:lnTo>
                    <a:pt x="3514249" y="0"/>
                  </a:lnTo>
                  <a:cubicBezTo>
                    <a:pt x="3520696" y="0"/>
                    <a:pt x="3526878" y="2561"/>
                    <a:pt x="3531436" y="7119"/>
                  </a:cubicBezTo>
                  <a:cubicBezTo>
                    <a:pt x="3535995" y="11678"/>
                    <a:pt x="3538556" y="17860"/>
                    <a:pt x="3538556" y="24307"/>
                  </a:cubicBezTo>
                  <a:lnTo>
                    <a:pt x="3538556" y="593727"/>
                  </a:lnTo>
                  <a:cubicBezTo>
                    <a:pt x="3538556" y="607151"/>
                    <a:pt x="3527673" y="618033"/>
                    <a:pt x="3514249" y="618033"/>
                  </a:cubicBezTo>
                  <a:lnTo>
                    <a:pt x="24307" y="618033"/>
                  </a:lnTo>
                  <a:cubicBezTo>
                    <a:pt x="10883" y="618033"/>
                    <a:pt x="0" y="607151"/>
                    <a:pt x="0" y="593727"/>
                  </a:cubicBezTo>
                  <a:lnTo>
                    <a:pt x="0" y="24307"/>
                  </a:lnTo>
                  <a:cubicBezTo>
                    <a:pt x="0" y="10883"/>
                    <a:pt x="10883" y="0"/>
                    <a:pt x="24307" y="0"/>
                  </a:cubicBezTo>
                  <a:close/>
                </a:path>
              </a:pathLst>
            </a:custGeom>
            <a:solidFill>
              <a:srgbClr val="FFFFFF"/>
            </a:solidFill>
            <a:ln w="190500" cap="rnd">
              <a:solidFill>
                <a:srgbClr val="737373"/>
              </a:solidFill>
              <a:prstDash val="solid"/>
              <a:round/>
            </a:ln>
          </p:spPr>
          <p:txBody>
            <a:bodyPr/>
            <a:lstStyle/>
            <a:p>
              <a:endParaRPr lang="en-US"/>
            </a:p>
          </p:txBody>
        </p:sp>
        <p:sp>
          <p:nvSpPr>
            <p:cNvPr id="14" name="TextBox 14">
              <a:extLst>
                <a:ext uri="{FF2B5EF4-FFF2-40B4-BE49-F238E27FC236}">
                  <a16:creationId xmlns:a16="http://schemas.microsoft.com/office/drawing/2014/main" id="{5E6C9DFC-7F73-E16D-70E7-5EE0140430C4}"/>
                </a:ext>
              </a:extLst>
            </p:cNvPr>
            <p:cNvSpPr txBox="1"/>
            <p:nvPr/>
          </p:nvSpPr>
          <p:spPr>
            <a:xfrm>
              <a:off x="0" y="-38100"/>
              <a:ext cx="3538556" cy="656133"/>
            </a:xfrm>
            <a:prstGeom prst="rect">
              <a:avLst/>
            </a:prstGeom>
          </p:spPr>
          <p:txBody>
            <a:bodyPr lIns="50800" tIns="50800" rIns="50800" bIns="50800" rtlCol="0" anchor="ctr"/>
            <a:lstStyle/>
            <a:p>
              <a:pPr algn="ctr">
                <a:lnSpc>
                  <a:spcPts val="2659"/>
                </a:lnSpc>
              </a:pPr>
              <a:endParaRPr/>
            </a:p>
          </p:txBody>
        </p:sp>
      </p:grpSp>
      <p:sp>
        <p:nvSpPr>
          <p:cNvPr id="15" name="TextBox 15">
            <a:extLst>
              <a:ext uri="{FF2B5EF4-FFF2-40B4-BE49-F238E27FC236}">
                <a16:creationId xmlns:a16="http://schemas.microsoft.com/office/drawing/2014/main" id="{D08F87D4-732B-CB5E-838C-860E1675418C}"/>
              </a:ext>
            </a:extLst>
          </p:cNvPr>
          <p:cNvSpPr txBox="1"/>
          <p:nvPr/>
        </p:nvSpPr>
        <p:spPr>
          <a:xfrm>
            <a:off x="1691294" y="1835074"/>
            <a:ext cx="14958964" cy="1714444"/>
          </a:xfrm>
          <a:prstGeom prst="rect">
            <a:avLst/>
          </a:prstGeom>
        </p:spPr>
        <p:txBody>
          <a:bodyPr lIns="0" tIns="0" rIns="0" bIns="0" rtlCol="0" anchor="t">
            <a:spAutoFit/>
          </a:bodyPr>
          <a:lstStyle/>
          <a:p>
            <a:pPr algn="ctr">
              <a:lnSpc>
                <a:spcPts val="14394"/>
              </a:lnSpc>
              <a:spcBef>
                <a:spcPct val="0"/>
              </a:spcBef>
            </a:pPr>
            <a:r>
              <a:rPr lang="en-US" sz="8500" dirty="0">
                <a:solidFill>
                  <a:srgbClr val="000000"/>
                </a:solidFill>
                <a:latin typeface="Norwester"/>
              </a:rPr>
              <a:t>Real life example </a:t>
            </a:r>
          </a:p>
        </p:txBody>
      </p:sp>
      <p:sp>
        <p:nvSpPr>
          <p:cNvPr id="18" name="TextBox 18">
            <a:extLst>
              <a:ext uri="{FF2B5EF4-FFF2-40B4-BE49-F238E27FC236}">
                <a16:creationId xmlns:a16="http://schemas.microsoft.com/office/drawing/2014/main" id="{F4FE5D0A-8FE3-56D3-346B-7629EE8849DD}"/>
              </a:ext>
            </a:extLst>
          </p:cNvPr>
          <p:cNvSpPr txBox="1"/>
          <p:nvPr/>
        </p:nvSpPr>
        <p:spPr>
          <a:xfrm>
            <a:off x="1028700" y="4405316"/>
            <a:ext cx="16230600" cy="4392491"/>
          </a:xfrm>
          <a:prstGeom prst="rect">
            <a:avLst/>
          </a:prstGeom>
        </p:spPr>
        <p:txBody>
          <a:bodyPr lIns="50800" tIns="50800" rIns="50800" bIns="50800" rtlCol="0" anchor="ctr"/>
          <a:lstStyle/>
          <a:p>
            <a:pPr algn="ctr">
              <a:lnSpc>
                <a:spcPts val="2659"/>
              </a:lnSpc>
            </a:pPr>
            <a:endParaRPr/>
          </a:p>
        </p:txBody>
      </p:sp>
      <p:sp>
        <p:nvSpPr>
          <p:cNvPr id="21" name="Freeform 17">
            <a:extLst>
              <a:ext uri="{FF2B5EF4-FFF2-40B4-BE49-F238E27FC236}">
                <a16:creationId xmlns:a16="http://schemas.microsoft.com/office/drawing/2014/main" id="{2680CF1D-0F9A-67BD-E9F4-9B8E20546331}"/>
              </a:ext>
            </a:extLst>
          </p:cNvPr>
          <p:cNvSpPr/>
          <p:nvPr/>
        </p:nvSpPr>
        <p:spPr>
          <a:xfrm>
            <a:off x="1498370" y="4292291"/>
            <a:ext cx="16230600" cy="4882685"/>
          </a:xfrm>
          <a:custGeom>
            <a:avLst/>
            <a:gdLst/>
            <a:ahLst/>
            <a:cxnLst/>
            <a:rect l="l" t="t" r="r" b="b"/>
            <a:pathLst>
              <a:path w="3535667" h="918758">
                <a:moveTo>
                  <a:pt x="24327" y="0"/>
                </a:moveTo>
                <a:lnTo>
                  <a:pt x="3511340" y="0"/>
                </a:lnTo>
                <a:cubicBezTo>
                  <a:pt x="3517792" y="0"/>
                  <a:pt x="3523980" y="2563"/>
                  <a:pt x="3528542" y="7125"/>
                </a:cubicBezTo>
                <a:cubicBezTo>
                  <a:pt x="3533104" y="11687"/>
                  <a:pt x="3535667" y="17875"/>
                  <a:pt x="3535667" y="24327"/>
                </a:cubicBezTo>
                <a:lnTo>
                  <a:pt x="3535667" y="894432"/>
                </a:lnTo>
                <a:cubicBezTo>
                  <a:pt x="3535667" y="907867"/>
                  <a:pt x="3524776" y="918758"/>
                  <a:pt x="3511340" y="918758"/>
                </a:cubicBezTo>
                <a:lnTo>
                  <a:pt x="24327" y="918758"/>
                </a:lnTo>
                <a:cubicBezTo>
                  <a:pt x="10891" y="918758"/>
                  <a:pt x="0" y="907867"/>
                  <a:pt x="0" y="894432"/>
                </a:cubicBezTo>
                <a:lnTo>
                  <a:pt x="0" y="24327"/>
                </a:lnTo>
                <a:cubicBezTo>
                  <a:pt x="0" y="10891"/>
                  <a:pt x="10891" y="0"/>
                  <a:pt x="24327" y="0"/>
                </a:cubicBezTo>
                <a:close/>
              </a:path>
            </a:pathLst>
          </a:custGeom>
          <a:solidFill>
            <a:srgbClr val="FFFFFF"/>
          </a:solidFill>
          <a:ln w="190500" cap="rnd">
            <a:solidFill>
              <a:srgbClr val="737373"/>
            </a:solidFill>
            <a:prstDash val="solid"/>
            <a:round/>
          </a:ln>
        </p:spPr>
        <p:txBody>
          <a:bodyPr lIns="91440" tIns="45720" rIns="91440" bIns="45720" anchor="t"/>
          <a:lstStyle/>
          <a:p>
            <a:pPr algn="ctr"/>
            <a:endParaRPr lang="en-US" sz="4500" dirty="0">
              <a:ea typeface="Calibri"/>
              <a:cs typeface="Calibri"/>
            </a:endParaRPr>
          </a:p>
          <a:p>
            <a:pPr algn="ctr"/>
            <a:r>
              <a:rPr lang="en-US" sz="4500" dirty="0">
                <a:ea typeface="Calibri"/>
                <a:cs typeface="Calibri"/>
              </a:rPr>
              <a:t>Lets say we have research about 212 players retirement The mean is 35 and standard deviation is 3.5 If we want to calculate the probability of a player retiring after the age of 38 So the p(x&gt;38) = 1-P(x&lt;=38) The </a:t>
            </a:r>
            <a:r>
              <a:rPr lang="en-US" sz="4500" dirty="0" err="1">
                <a:ea typeface="Calibri"/>
                <a:cs typeface="Calibri"/>
              </a:rPr>
              <a:t>cdf</a:t>
            </a:r>
            <a:r>
              <a:rPr lang="en-US" sz="4500" dirty="0">
                <a:ea typeface="Calibri"/>
                <a:cs typeface="Calibri"/>
              </a:rPr>
              <a:t> formula is 0.5 * (1 + erf((x- mean) / </a:t>
            </a:r>
            <a:r>
              <a:rPr lang="en-US" sz="4500" dirty="0" err="1">
                <a:ea typeface="Calibri"/>
                <a:cs typeface="Calibri"/>
              </a:rPr>
              <a:t>std_dev</a:t>
            </a:r>
            <a:r>
              <a:rPr lang="en-US" sz="4500" dirty="0">
                <a:ea typeface="Calibri"/>
                <a:cs typeface="Calibri"/>
              </a:rPr>
              <a:t> * sqrt(2)) So the P(x=38) = 0.78 So p(x&gt;38) = 1-0.78 = 0.22 (22%)</a:t>
            </a:r>
          </a:p>
          <a:p>
            <a:pPr algn="ctr"/>
            <a:r>
              <a:rPr lang="en-US" sz="4800" dirty="0">
                <a:ea typeface="Calibri"/>
                <a:cs typeface="Calibri"/>
              </a:rPr>
              <a:t> </a:t>
            </a:r>
            <a:endParaRPr lang="en-US" sz="4500" dirty="0">
              <a:latin typeface="Sitka Text"/>
              <a:ea typeface="Calibri"/>
              <a:cs typeface="Calibri"/>
            </a:endParaRPr>
          </a:p>
        </p:txBody>
      </p:sp>
    </p:spTree>
    <p:extLst>
      <p:ext uri="{BB962C8B-B14F-4D97-AF65-F5344CB8AC3E}">
        <p14:creationId xmlns:p14="http://schemas.microsoft.com/office/powerpoint/2010/main" val="326398982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sp>
        <p:nvSpPr>
          <p:cNvPr id="24" name="Rectangle 23">
            <a:extLst>
              <a:ext uri="{FF2B5EF4-FFF2-40B4-BE49-F238E27FC236}">
                <a16:creationId xmlns:a16="http://schemas.microsoft.com/office/drawing/2014/main" id="{1ADF0328-E0CC-D114-7408-747614456C6C}"/>
              </a:ext>
            </a:extLst>
          </p:cNvPr>
          <p:cNvSpPr/>
          <p:nvPr/>
        </p:nvSpPr>
        <p:spPr>
          <a:xfrm>
            <a:off x="2005781" y="555066"/>
            <a:ext cx="14782800" cy="904712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46047143-EAF6-3B77-24CC-B82049134C18}"/>
              </a:ext>
            </a:extLst>
          </p:cNvPr>
          <p:cNvPicPr>
            <a:picLocks noChangeAspect="1"/>
          </p:cNvPicPr>
          <p:nvPr/>
        </p:nvPicPr>
        <p:blipFill>
          <a:blip r:embed="rId22"/>
          <a:stretch>
            <a:fillRect/>
          </a:stretch>
        </p:blipFill>
        <p:spPr>
          <a:xfrm>
            <a:off x="2392797" y="880090"/>
            <a:ext cx="13868400" cy="8229600"/>
          </a:xfrm>
          <a:prstGeom prst="rect">
            <a:avLst/>
          </a:prstGeom>
        </p:spPr>
      </p:pic>
    </p:spTree>
    <p:extLst>
      <p:ext uri="{BB962C8B-B14F-4D97-AF65-F5344CB8AC3E}">
        <p14:creationId xmlns:p14="http://schemas.microsoft.com/office/powerpoint/2010/main" val="230984439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sp>
        <p:nvSpPr>
          <p:cNvPr id="24" name="Rectangle 23">
            <a:extLst>
              <a:ext uri="{FF2B5EF4-FFF2-40B4-BE49-F238E27FC236}">
                <a16:creationId xmlns:a16="http://schemas.microsoft.com/office/drawing/2014/main" id="{1ADF0328-E0CC-D114-7408-747614456C6C}"/>
              </a:ext>
            </a:extLst>
          </p:cNvPr>
          <p:cNvSpPr/>
          <p:nvPr/>
        </p:nvSpPr>
        <p:spPr>
          <a:xfrm>
            <a:off x="9944240" y="2013081"/>
            <a:ext cx="6159151" cy="56388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1E020C9A-5226-8082-7962-556F13249730}"/>
              </a:ext>
            </a:extLst>
          </p:cNvPr>
          <p:cNvPicPr>
            <a:picLocks noChangeAspect="1"/>
          </p:cNvPicPr>
          <p:nvPr/>
        </p:nvPicPr>
        <p:blipFill>
          <a:blip r:embed="rId22"/>
          <a:stretch>
            <a:fillRect/>
          </a:stretch>
        </p:blipFill>
        <p:spPr>
          <a:xfrm>
            <a:off x="2880737" y="2042046"/>
            <a:ext cx="6181880" cy="5663675"/>
          </a:xfrm>
          <a:prstGeom prst="rect">
            <a:avLst/>
          </a:prstGeom>
        </p:spPr>
      </p:pic>
      <p:pic>
        <p:nvPicPr>
          <p:cNvPr id="14" name="Picture 13">
            <a:extLst>
              <a:ext uri="{FF2B5EF4-FFF2-40B4-BE49-F238E27FC236}">
                <a16:creationId xmlns:a16="http://schemas.microsoft.com/office/drawing/2014/main" id="{3E455C29-C811-DFC8-10D1-5E8311E2CA21}"/>
              </a:ext>
            </a:extLst>
          </p:cNvPr>
          <p:cNvPicPr>
            <a:picLocks noChangeAspect="1"/>
          </p:cNvPicPr>
          <p:nvPr/>
        </p:nvPicPr>
        <p:blipFill rotWithShape="1">
          <a:blip r:embed="rId23"/>
          <a:srcRect l="2364" t="7370" r="56775" b="39025"/>
          <a:stretch/>
        </p:blipFill>
        <p:spPr>
          <a:xfrm>
            <a:off x="2935405" y="2546481"/>
            <a:ext cx="6061189" cy="4572000"/>
          </a:xfrm>
          <a:prstGeom prst="rect">
            <a:avLst/>
          </a:prstGeom>
        </p:spPr>
      </p:pic>
      <p:pic>
        <p:nvPicPr>
          <p:cNvPr id="15" name="Picture 14">
            <a:extLst>
              <a:ext uri="{FF2B5EF4-FFF2-40B4-BE49-F238E27FC236}">
                <a16:creationId xmlns:a16="http://schemas.microsoft.com/office/drawing/2014/main" id="{D5038174-E458-CC43-0952-F367531296FD}"/>
              </a:ext>
            </a:extLst>
          </p:cNvPr>
          <p:cNvPicPr>
            <a:picLocks noChangeAspect="1"/>
          </p:cNvPicPr>
          <p:nvPr/>
        </p:nvPicPr>
        <p:blipFill rotWithShape="1">
          <a:blip r:embed="rId24"/>
          <a:srcRect l="2722" t="8024" r="59378" b="37943"/>
          <a:stretch/>
        </p:blipFill>
        <p:spPr>
          <a:xfrm>
            <a:off x="10012471" y="2549944"/>
            <a:ext cx="6022688" cy="4730619"/>
          </a:xfrm>
          <a:prstGeom prst="rect">
            <a:avLst/>
          </a:prstGeom>
        </p:spPr>
      </p:pic>
    </p:spTree>
    <p:extLst>
      <p:ext uri="{BB962C8B-B14F-4D97-AF65-F5344CB8AC3E}">
        <p14:creationId xmlns:p14="http://schemas.microsoft.com/office/powerpoint/2010/main" val="37208689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0" y="-88019"/>
            <a:ext cx="16230971" cy="13212753"/>
            <a:chOff x="0" y="-38100"/>
            <a:chExt cx="4274824" cy="3479902"/>
          </a:xfrm>
        </p:grpSpPr>
        <p:sp>
          <p:nvSpPr>
            <p:cNvPr id="6" name="Freeform 6"/>
            <p:cNvSpPr/>
            <p:nvPr/>
          </p:nvSpPr>
          <p:spPr>
            <a:xfrm>
              <a:off x="0" y="0"/>
              <a:ext cx="4274824" cy="2709333"/>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noFill/>
              <a:prstDash val="solid"/>
              <a:round/>
            </a:ln>
          </p:spPr>
          <p:txBody>
            <a:bodyPr/>
            <a:lstStyle/>
            <a:p>
              <a:endParaRPr lang="en-US"/>
            </a:p>
          </p:txBody>
        </p:sp>
        <p:sp>
          <p:nvSpPr>
            <p:cNvPr id="7" name="TextBox 7"/>
            <p:cNvSpPr txBox="1"/>
            <p:nvPr/>
          </p:nvSpPr>
          <p:spPr>
            <a:xfrm>
              <a:off x="0" y="-38100"/>
              <a:ext cx="4274824" cy="3479902"/>
            </a:xfrm>
            <a:prstGeom prst="rect">
              <a:avLst/>
            </a:prstGeom>
            <a:ln>
              <a:noFill/>
            </a:ln>
          </p:spPr>
          <p:txBody>
            <a:bodyPr lIns="50800" tIns="50800" rIns="50800" bIns="50800" rtlCol="0" anchor="ctr"/>
            <a:lstStyle/>
            <a:p>
              <a:pPr algn="ctr">
                <a:lnSpc>
                  <a:spcPts val="2659"/>
                </a:lnSpc>
              </a:pPr>
              <a:endParaRPr/>
            </a:p>
          </p:txBody>
        </p:sp>
      </p:grpSp>
      <p:sp>
        <p:nvSpPr>
          <p:cNvPr id="9" name="TextBox 9"/>
          <p:cNvSpPr txBox="1"/>
          <p:nvPr/>
        </p:nvSpPr>
        <p:spPr>
          <a:xfrm>
            <a:off x="0" y="798911"/>
            <a:ext cx="12877799" cy="923330"/>
          </a:xfrm>
          <a:prstGeom prst="rect">
            <a:avLst/>
          </a:prstGeom>
        </p:spPr>
        <p:txBody>
          <a:bodyPr wrap="square" lIns="0" tIns="0" rIns="0" bIns="0" rtlCol="0" anchor="t">
            <a:spAutoFit/>
          </a:bodyPr>
          <a:lstStyle/>
          <a:p>
            <a:pPr marL="552993" lvl="1">
              <a:lnSpc>
                <a:spcPts val="7171"/>
              </a:lnSpc>
            </a:pPr>
            <a:r>
              <a:rPr lang="en-US" sz="8000" b="1" dirty="0">
                <a:solidFill>
                  <a:srgbClr val="000000"/>
                </a:solidFill>
                <a:latin typeface="Norwester" panose="020B0604020202020204" charset="0"/>
              </a:rPr>
              <a:t>1- Bernoulli Distribution</a:t>
            </a:r>
          </a:p>
        </p:txBody>
      </p:sp>
      <p:sp>
        <p:nvSpPr>
          <p:cNvPr id="10" name="AutoShape 10"/>
          <p:cNvSpPr/>
          <p:nvPr/>
        </p:nvSpPr>
        <p:spPr>
          <a:xfrm flipV="1">
            <a:off x="685800" y="1792016"/>
            <a:ext cx="11864014" cy="44009"/>
          </a:xfrm>
          <a:prstGeom prst="line">
            <a:avLst/>
          </a:prstGeom>
          <a:ln w="123825" cap="flat">
            <a:solidFill>
              <a:srgbClr val="D9D9D9"/>
            </a:solidFill>
            <a:prstDash val="solid"/>
            <a:headEnd type="none" w="sm" len="sm"/>
            <a:tailEnd type="none" w="sm" len="sm"/>
          </a:ln>
        </p:spPr>
        <p:txBody>
          <a:bodyPr/>
          <a:lstStyle/>
          <a:p>
            <a:endParaRPr lang="en-US"/>
          </a:p>
        </p:txBody>
      </p:sp>
      <p:sp>
        <p:nvSpPr>
          <p:cNvPr id="11" name="Rectangle 10">
            <a:extLst>
              <a:ext uri="{FF2B5EF4-FFF2-40B4-BE49-F238E27FC236}">
                <a16:creationId xmlns:a16="http://schemas.microsoft.com/office/drawing/2014/main" id="{95CC3DA1-5E2D-DA98-5324-663B68258C79}"/>
              </a:ext>
            </a:extLst>
          </p:cNvPr>
          <p:cNvSpPr/>
          <p:nvPr/>
        </p:nvSpPr>
        <p:spPr>
          <a:xfrm>
            <a:off x="685800" y="2095500"/>
            <a:ext cx="14782800" cy="776202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4813F544-1829-2A5A-C5C4-E698449031AB}"/>
              </a:ext>
            </a:extLst>
          </p:cNvPr>
          <p:cNvSpPr txBox="1"/>
          <p:nvPr/>
        </p:nvSpPr>
        <p:spPr>
          <a:xfrm>
            <a:off x="661483" y="2305614"/>
            <a:ext cx="14105931" cy="6093976"/>
          </a:xfrm>
          <a:prstGeom prst="rect">
            <a:avLst/>
          </a:prstGeom>
          <a:noFill/>
        </p:spPr>
        <p:txBody>
          <a:bodyPr wrap="square">
            <a:spAutoFit/>
          </a:bodyPr>
          <a:lstStyle/>
          <a:p>
            <a:pPr marL="685800" indent="-685800" algn="ctr">
              <a:buFont typeface="Arial" panose="020B0604020202020204" pitchFamily="34" charset="0"/>
              <a:buChar char="•"/>
            </a:pPr>
            <a:endParaRPr lang="en-US" sz="4500" dirty="0"/>
          </a:p>
          <a:p>
            <a:pPr marL="685800" indent="-685800" algn="ctr">
              <a:buFont typeface="Arial" panose="020B0604020202020204" pitchFamily="34" charset="0"/>
              <a:buChar char="•"/>
            </a:pPr>
            <a:r>
              <a:rPr lang="en-US" sz="4500" dirty="0"/>
              <a:t>It is random experiment that can only have an outcome of either 1 or 0 </a:t>
            </a:r>
          </a:p>
          <a:p>
            <a:pPr marL="685800" indent="-685800">
              <a:buFont typeface="Arial" panose="020B0604020202020204" pitchFamily="34" charset="0"/>
              <a:buChar char="•"/>
            </a:pPr>
            <a:endParaRPr lang="en-US" sz="4500" dirty="0"/>
          </a:p>
          <a:p>
            <a:pPr marL="685800" indent="-685800">
              <a:buFont typeface="Arial" panose="020B0604020202020204" pitchFamily="34" charset="0"/>
              <a:buChar char="•"/>
            </a:pPr>
            <a:r>
              <a:rPr lang="en-US" sz="4500" dirty="0"/>
              <a:t>It’s parameter: </a:t>
            </a:r>
          </a:p>
          <a:p>
            <a:pPr algn="ctr"/>
            <a:r>
              <a:rPr lang="en-US" sz="4500" dirty="0"/>
              <a:t>             P : the probability of success and  determines</a:t>
            </a:r>
          </a:p>
          <a:p>
            <a:pPr algn="ctr"/>
            <a:r>
              <a:rPr lang="en-US" sz="4500" dirty="0"/>
              <a:t>       the shape of the distribution</a:t>
            </a:r>
          </a:p>
          <a:p>
            <a:pPr marL="571500" indent="-571500">
              <a:buFont typeface="Arial" panose="020B0604020202020204" pitchFamily="34" charset="0"/>
              <a:buChar char="•"/>
            </a:pPr>
            <a:endParaRPr lang="en-US" sz="3000" dirty="0"/>
          </a:p>
          <a:p>
            <a:r>
              <a:rPr lang="en-US" sz="4500" dirty="0"/>
              <a:t>                           </a:t>
            </a:r>
            <a:endParaRPr lang="en-US" sz="44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grpSp>
        <p:nvGrpSpPr>
          <p:cNvPr id="12" name="Group 12"/>
          <p:cNvGrpSpPr/>
          <p:nvPr/>
        </p:nvGrpSpPr>
        <p:grpSpPr>
          <a:xfrm>
            <a:off x="2426272" y="475284"/>
            <a:ext cx="13435453" cy="9336431"/>
            <a:chOff x="0" y="0"/>
            <a:chExt cx="3538556" cy="1751421"/>
          </a:xfrm>
        </p:grpSpPr>
        <p:sp>
          <p:nvSpPr>
            <p:cNvPr id="13" name="Freeform 13"/>
            <p:cNvSpPr/>
            <p:nvPr/>
          </p:nvSpPr>
          <p:spPr>
            <a:xfrm>
              <a:off x="0" y="0"/>
              <a:ext cx="3538556" cy="1751421"/>
            </a:xfrm>
            <a:custGeom>
              <a:avLst/>
              <a:gdLst/>
              <a:ahLst/>
              <a:cxnLst/>
              <a:rect l="l" t="t" r="r" b="b"/>
              <a:pathLst>
                <a:path w="3538556" h="1751421">
                  <a:moveTo>
                    <a:pt x="29388" y="0"/>
                  </a:moveTo>
                  <a:lnTo>
                    <a:pt x="3509168" y="0"/>
                  </a:lnTo>
                  <a:cubicBezTo>
                    <a:pt x="3525398" y="0"/>
                    <a:pt x="3538556" y="13157"/>
                    <a:pt x="3538556" y="29388"/>
                  </a:cubicBezTo>
                  <a:lnTo>
                    <a:pt x="3538556" y="1722033"/>
                  </a:lnTo>
                  <a:cubicBezTo>
                    <a:pt x="3538556" y="1738264"/>
                    <a:pt x="3525398" y="1751421"/>
                    <a:pt x="3509168" y="1751421"/>
                  </a:cubicBezTo>
                  <a:lnTo>
                    <a:pt x="29388" y="1751421"/>
                  </a:lnTo>
                  <a:cubicBezTo>
                    <a:pt x="13157" y="1751421"/>
                    <a:pt x="0" y="1738264"/>
                    <a:pt x="0" y="1722033"/>
                  </a:cubicBezTo>
                  <a:lnTo>
                    <a:pt x="0" y="29388"/>
                  </a:lnTo>
                  <a:cubicBezTo>
                    <a:pt x="0" y="13157"/>
                    <a:pt x="13157" y="0"/>
                    <a:pt x="29388" y="0"/>
                  </a:cubicBezTo>
                  <a:close/>
                </a:path>
              </a:pathLst>
            </a:custGeom>
            <a:solidFill>
              <a:srgbClr val="FFFFFF"/>
            </a:solidFill>
            <a:ln w="190500" cap="rnd">
              <a:solidFill>
                <a:srgbClr val="737373"/>
              </a:solidFill>
              <a:prstDash val="solid"/>
              <a:round/>
            </a:ln>
          </p:spPr>
          <p:txBody>
            <a:bodyPr/>
            <a:lstStyle/>
            <a:p>
              <a:endParaRPr lang="en-US"/>
            </a:p>
          </p:txBody>
        </p:sp>
        <p:sp>
          <p:nvSpPr>
            <p:cNvPr id="14" name="TextBox 14"/>
            <p:cNvSpPr txBox="1"/>
            <p:nvPr/>
          </p:nvSpPr>
          <p:spPr>
            <a:xfrm>
              <a:off x="0" y="-38100"/>
              <a:ext cx="3538556" cy="1789521"/>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2151515" y="1314826"/>
            <a:ext cx="16670636" cy="2888740"/>
          </a:xfrm>
          <a:prstGeom prst="rect">
            <a:avLst/>
          </a:prstGeom>
        </p:spPr>
        <p:txBody>
          <a:bodyPr wrap="square" lIns="0" tIns="0" rIns="0" bIns="0" rtlCol="0" anchor="t">
            <a:spAutoFit/>
          </a:bodyPr>
          <a:lstStyle/>
          <a:p>
            <a:pPr algn="ctr">
              <a:lnSpc>
                <a:spcPts val="11906"/>
              </a:lnSpc>
              <a:spcBef>
                <a:spcPct val="0"/>
              </a:spcBef>
            </a:pPr>
            <a:r>
              <a:rPr lang="en-US" sz="8504" dirty="0">
                <a:solidFill>
                  <a:srgbClr val="000000"/>
                </a:solidFill>
                <a:latin typeface="Norwester"/>
              </a:rPr>
              <a:t>Prepared by:</a:t>
            </a:r>
          </a:p>
          <a:p>
            <a:pPr algn="ctr">
              <a:lnSpc>
                <a:spcPts val="11906"/>
              </a:lnSpc>
              <a:spcBef>
                <a:spcPct val="0"/>
              </a:spcBef>
            </a:pPr>
            <a:endParaRPr lang="en-US" sz="8504" dirty="0">
              <a:solidFill>
                <a:srgbClr val="000000"/>
              </a:solidFill>
              <a:latin typeface="Norwester"/>
            </a:endParaRPr>
          </a:p>
        </p:txBody>
      </p:sp>
      <p:sp>
        <p:nvSpPr>
          <p:cNvPr id="16" name="TextBox 16"/>
          <p:cNvSpPr txBox="1"/>
          <p:nvPr/>
        </p:nvSpPr>
        <p:spPr>
          <a:xfrm>
            <a:off x="5391596" y="3422852"/>
            <a:ext cx="7955080" cy="1406282"/>
          </a:xfrm>
          <a:prstGeom prst="rect">
            <a:avLst/>
          </a:prstGeom>
        </p:spPr>
        <p:txBody>
          <a:bodyPr lIns="0" tIns="0" rIns="0" bIns="0" rtlCol="0" anchor="t">
            <a:spAutoFit/>
          </a:bodyPr>
          <a:lstStyle/>
          <a:p>
            <a:pPr algn="ctr">
              <a:lnSpc>
                <a:spcPts val="11906"/>
              </a:lnSpc>
              <a:spcBef>
                <a:spcPct val="0"/>
              </a:spcBef>
            </a:pPr>
            <a:r>
              <a:rPr lang="en-US" sz="8504" spc="1887" dirty="0">
                <a:solidFill>
                  <a:srgbClr val="000000"/>
                </a:solidFill>
                <a:latin typeface="Nine by Five"/>
              </a:rPr>
              <a:t> </a:t>
            </a:r>
          </a:p>
        </p:txBody>
      </p:sp>
      <p:sp>
        <p:nvSpPr>
          <p:cNvPr id="18" name="TextBox 17">
            <a:extLst>
              <a:ext uri="{FF2B5EF4-FFF2-40B4-BE49-F238E27FC236}">
                <a16:creationId xmlns:a16="http://schemas.microsoft.com/office/drawing/2014/main" id="{D2E1ABF1-9C9D-556D-F2E6-F06B6D06521D}"/>
              </a:ext>
            </a:extLst>
          </p:cNvPr>
          <p:cNvSpPr txBox="1"/>
          <p:nvPr/>
        </p:nvSpPr>
        <p:spPr>
          <a:xfrm>
            <a:off x="2426272" y="2878621"/>
            <a:ext cx="13071755" cy="5401479"/>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3000" dirty="0">
                <a:effectLst/>
                <a:latin typeface="Calibri" panose="020F0502020204030204" pitchFamily="34" charset="0"/>
                <a:ea typeface="Calibri" panose="020F0502020204030204" pitchFamily="34" charset="0"/>
                <a:cs typeface="Arial" panose="020B0604020202020204" pitchFamily="34" charset="0"/>
              </a:rPr>
              <a:t>  </a:t>
            </a:r>
            <a:r>
              <a:rPr lang="en-GB" sz="4500" dirty="0">
                <a:effectLst/>
                <a:latin typeface="Calibri" panose="020F0502020204030204" pitchFamily="34" charset="0"/>
                <a:ea typeface="Calibri" panose="020F0502020204030204" pitchFamily="34" charset="0"/>
                <a:cs typeface="Arial" panose="020B0604020202020204" pitchFamily="34" charset="0"/>
              </a:rPr>
              <a:t>Abdelrahman Salah El-</a:t>
            </a:r>
            <a:r>
              <a:rPr lang="en-GB" sz="4500" dirty="0" err="1">
                <a:effectLst/>
                <a:latin typeface="Calibri" panose="020F0502020204030204" pitchFamily="34" charset="0"/>
                <a:ea typeface="Calibri" panose="020F0502020204030204" pitchFamily="34" charset="0"/>
                <a:cs typeface="Arial" panose="020B0604020202020204" pitchFamily="34" charset="0"/>
              </a:rPr>
              <a:t>dein</a:t>
            </a:r>
            <a:r>
              <a:rPr lang="en-GB" sz="4500" dirty="0">
                <a:effectLst/>
                <a:latin typeface="Calibri" panose="020F0502020204030204" pitchFamily="34" charset="0"/>
                <a:ea typeface="Calibri" panose="020F0502020204030204" pitchFamily="34" charset="0"/>
                <a:cs typeface="Arial" panose="020B0604020202020204" pitchFamily="34" charset="0"/>
              </a:rPr>
              <a:t> Abdelaziz </a:t>
            </a:r>
          </a:p>
          <a:p>
            <a:pPr marL="0" marR="0" lvl="0" indent="0" algn="ctr" defTabSz="914400" rtl="0" eaLnBrk="1" fontAlgn="auto" latinLnBrk="0" hangingPunct="1">
              <a:lnSpc>
                <a:spcPct val="100000"/>
              </a:lnSpc>
              <a:spcBef>
                <a:spcPts val="0"/>
              </a:spcBef>
              <a:spcAft>
                <a:spcPts val="0"/>
              </a:spcAft>
              <a:buClrTx/>
              <a:buSzTx/>
              <a:buFontTx/>
              <a:buNone/>
              <a:tabLst/>
              <a:defRPr/>
            </a:pPr>
            <a:r>
              <a:rPr lang="en-GB" sz="4500" dirty="0">
                <a:effectLst/>
                <a:latin typeface="Calibri" panose="020F0502020204030204" pitchFamily="34" charset="0"/>
                <a:ea typeface="Calibri" panose="020F0502020204030204" pitchFamily="34" charset="0"/>
                <a:cs typeface="Arial" panose="020B0604020202020204" pitchFamily="34" charset="0"/>
              </a:rPr>
              <a:t>  Abdullah Mohamed </a:t>
            </a:r>
            <a:r>
              <a:rPr lang="en-GB" sz="4500" dirty="0" err="1">
                <a:effectLst/>
                <a:latin typeface="Calibri" panose="020F0502020204030204" pitchFamily="34" charset="0"/>
                <a:ea typeface="Calibri" panose="020F0502020204030204" pitchFamily="34" charset="0"/>
                <a:cs typeface="Arial" panose="020B0604020202020204" pitchFamily="34" charset="0"/>
              </a:rPr>
              <a:t>Mohamed</a:t>
            </a:r>
            <a:r>
              <a:rPr lang="en-GB" sz="4500" dirty="0">
                <a:effectLst/>
                <a:latin typeface="Calibri" panose="020F0502020204030204" pitchFamily="34" charset="0"/>
                <a:ea typeface="Calibri" panose="020F0502020204030204" pitchFamily="34" charset="0"/>
                <a:cs typeface="Arial" panose="020B0604020202020204" pitchFamily="34" charset="0"/>
              </a:rPr>
              <a:t> Galal</a:t>
            </a:r>
          </a:p>
          <a:p>
            <a:pPr marL="0" marR="0" lvl="0" indent="0" algn="ctr" defTabSz="914400" rtl="0" eaLnBrk="1" fontAlgn="auto" latinLnBrk="0" hangingPunct="1">
              <a:lnSpc>
                <a:spcPct val="100000"/>
              </a:lnSpc>
              <a:spcBef>
                <a:spcPts val="0"/>
              </a:spcBef>
              <a:spcAft>
                <a:spcPts val="0"/>
              </a:spcAft>
              <a:buClrTx/>
              <a:buSzTx/>
              <a:buFontTx/>
              <a:buNone/>
              <a:tabLst/>
              <a:defRPr/>
            </a:pPr>
            <a:r>
              <a:rPr lang="en-GB" sz="4500" dirty="0">
                <a:effectLst/>
                <a:latin typeface="Calibri" panose="020F0502020204030204" pitchFamily="34" charset="0"/>
                <a:ea typeface="Calibri" panose="020F0502020204030204" pitchFamily="34" charset="0"/>
                <a:cs typeface="Arial" panose="020B0604020202020204" pitchFamily="34" charset="0"/>
              </a:rPr>
              <a:t> Farida </a:t>
            </a:r>
            <a:r>
              <a:rPr lang="en-GB" sz="4500" dirty="0" err="1">
                <a:effectLst/>
                <a:latin typeface="Calibri" panose="020F0502020204030204" pitchFamily="34" charset="0"/>
                <a:ea typeface="Calibri" panose="020F0502020204030204" pitchFamily="34" charset="0"/>
                <a:cs typeface="Arial" panose="020B0604020202020204" pitchFamily="34" charset="0"/>
              </a:rPr>
              <a:t>Waheed</a:t>
            </a:r>
            <a:r>
              <a:rPr lang="en-GB" sz="4500" dirty="0">
                <a:effectLst/>
                <a:latin typeface="Calibri" panose="020F0502020204030204" pitchFamily="34" charset="0"/>
                <a:ea typeface="Calibri" panose="020F0502020204030204" pitchFamily="34" charset="0"/>
                <a:cs typeface="Arial" panose="020B0604020202020204" pitchFamily="34" charset="0"/>
              </a:rPr>
              <a:t> Abd El Bary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500" b="0" i="0" u="none" strike="noStrike" kern="1200" cap="none" spc="0" normalizeH="0" baseline="0" noProof="0" dirty="0">
                <a:ln>
                  <a:noFill/>
                </a:ln>
                <a:solidFill>
                  <a:prstClr val="black"/>
                </a:solidFill>
                <a:effectLst/>
                <a:uLnTx/>
                <a:uFillTx/>
                <a:latin typeface="Calibri"/>
                <a:ea typeface="Calibri"/>
                <a:cs typeface="Calibri"/>
              </a:rPr>
              <a:t>Mohamed Ahmed Mohamed Hassan</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4500" dirty="0">
                <a:solidFill>
                  <a:prstClr val="black"/>
                </a:solidFill>
                <a:latin typeface="Calibri"/>
                <a:ea typeface="Calibri"/>
                <a:cs typeface="Calibri"/>
              </a:rPr>
              <a:t>Nour Hesham El Sayed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500" b="0" i="0" u="none" strike="noStrike" kern="1200" cap="none" spc="0" normalizeH="0" baseline="0" noProof="0" dirty="0">
                <a:ln>
                  <a:noFill/>
                </a:ln>
                <a:solidFill>
                  <a:prstClr val="black"/>
                </a:solidFill>
                <a:effectLst/>
                <a:uLnTx/>
                <a:uFillTx/>
                <a:latin typeface="Calibri"/>
                <a:ea typeface="Calibri"/>
                <a:cs typeface="Calibri"/>
              </a:rPr>
              <a:t>Omar Sami Mohamed Ahmed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4500" dirty="0">
                <a:solidFill>
                  <a:prstClr val="black"/>
                </a:solidFill>
                <a:latin typeface="Calibri"/>
                <a:ea typeface="Calibri"/>
                <a:cs typeface="Calibri"/>
              </a:rPr>
              <a:t>Razan Ahmed </a:t>
            </a:r>
            <a:r>
              <a:rPr lang="en-US" sz="4500" dirty="0" err="1">
                <a:solidFill>
                  <a:prstClr val="black"/>
                </a:solidFill>
                <a:latin typeface="Calibri"/>
                <a:ea typeface="Calibri"/>
                <a:cs typeface="Calibri"/>
              </a:rPr>
              <a:t>Fawzy</a:t>
            </a:r>
            <a:endParaRPr kumimoji="0" lang="en-US" sz="4500" b="0" i="0" u="none" strike="noStrike" kern="1200" cap="none" spc="0" normalizeH="0" baseline="0" noProof="0" dirty="0">
              <a:ln>
                <a:noFill/>
              </a:ln>
              <a:solidFill>
                <a:prstClr val="black"/>
              </a:solidFill>
              <a:effectLst/>
              <a:uLnTx/>
              <a:uFillTx/>
              <a:latin typeface="Calibri"/>
              <a:ea typeface="Calibri"/>
              <a:cs typeface="Calibri"/>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000" b="0" i="0" u="none" strike="noStrike" kern="1200" cap="none" spc="0" normalizeH="0" baseline="0" noProof="0" dirty="0">
              <a:ln>
                <a:noFill/>
              </a:ln>
              <a:solidFill>
                <a:prstClr val="black"/>
              </a:solidFill>
              <a:effectLst/>
              <a:uLnTx/>
              <a:uFillTx/>
              <a:latin typeface="Calibri"/>
              <a:ea typeface="Calibri"/>
              <a:cs typeface="Calibri"/>
            </a:endParaRPr>
          </a:p>
        </p:txBody>
      </p:sp>
    </p:spTree>
    <p:extLst>
      <p:ext uri="{BB962C8B-B14F-4D97-AF65-F5344CB8AC3E}">
        <p14:creationId xmlns:p14="http://schemas.microsoft.com/office/powerpoint/2010/main" val="318326304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grpSp>
        <p:nvGrpSpPr>
          <p:cNvPr id="12" name="Group 12"/>
          <p:cNvGrpSpPr/>
          <p:nvPr/>
        </p:nvGrpSpPr>
        <p:grpSpPr>
          <a:xfrm>
            <a:off x="2426273" y="1804802"/>
            <a:ext cx="13435453" cy="6649927"/>
            <a:chOff x="0" y="0"/>
            <a:chExt cx="3538556" cy="1751421"/>
          </a:xfrm>
        </p:grpSpPr>
        <p:sp>
          <p:nvSpPr>
            <p:cNvPr id="13" name="Freeform 13"/>
            <p:cNvSpPr/>
            <p:nvPr/>
          </p:nvSpPr>
          <p:spPr>
            <a:xfrm>
              <a:off x="0" y="0"/>
              <a:ext cx="3538556" cy="1751421"/>
            </a:xfrm>
            <a:custGeom>
              <a:avLst/>
              <a:gdLst/>
              <a:ahLst/>
              <a:cxnLst/>
              <a:rect l="l" t="t" r="r" b="b"/>
              <a:pathLst>
                <a:path w="3538556" h="1751421">
                  <a:moveTo>
                    <a:pt x="29388" y="0"/>
                  </a:moveTo>
                  <a:lnTo>
                    <a:pt x="3509168" y="0"/>
                  </a:lnTo>
                  <a:cubicBezTo>
                    <a:pt x="3525398" y="0"/>
                    <a:pt x="3538556" y="13157"/>
                    <a:pt x="3538556" y="29388"/>
                  </a:cubicBezTo>
                  <a:lnTo>
                    <a:pt x="3538556" y="1722033"/>
                  </a:lnTo>
                  <a:cubicBezTo>
                    <a:pt x="3538556" y="1738264"/>
                    <a:pt x="3525398" y="1751421"/>
                    <a:pt x="3509168" y="1751421"/>
                  </a:cubicBezTo>
                  <a:lnTo>
                    <a:pt x="29388" y="1751421"/>
                  </a:lnTo>
                  <a:cubicBezTo>
                    <a:pt x="13157" y="1751421"/>
                    <a:pt x="0" y="1738264"/>
                    <a:pt x="0" y="1722033"/>
                  </a:cubicBezTo>
                  <a:lnTo>
                    <a:pt x="0" y="29388"/>
                  </a:lnTo>
                  <a:cubicBezTo>
                    <a:pt x="0" y="13157"/>
                    <a:pt x="13157" y="0"/>
                    <a:pt x="29388" y="0"/>
                  </a:cubicBezTo>
                  <a:close/>
                </a:path>
              </a:pathLst>
            </a:custGeom>
            <a:solidFill>
              <a:srgbClr val="FFFFFF"/>
            </a:solidFill>
            <a:ln w="190500" cap="rnd">
              <a:solidFill>
                <a:srgbClr val="737373"/>
              </a:solidFill>
              <a:prstDash val="solid"/>
              <a:round/>
            </a:ln>
          </p:spPr>
          <p:txBody>
            <a:bodyPr/>
            <a:lstStyle/>
            <a:p>
              <a:endParaRPr lang="en-US"/>
            </a:p>
          </p:txBody>
        </p:sp>
        <p:sp>
          <p:nvSpPr>
            <p:cNvPr id="14" name="TextBox 14"/>
            <p:cNvSpPr txBox="1"/>
            <p:nvPr/>
          </p:nvSpPr>
          <p:spPr>
            <a:xfrm>
              <a:off x="0" y="-38100"/>
              <a:ext cx="3538556" cy="1789521"/>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3507096" y="4457309"/>
            <a:ext cx="11111034" cy="1362681"/>
          </a:xfrm>
          <a:prstGeom prst="rect">
            <a:avLst/>
          </a:prstGeom>
        </p:spPr>
        <p:txBody>
          <a:bodyPr lIns="0" tIns="0" rIns="0" bIns="0" rtlCol="0" anchor="t">
            <a:spAutoFit/>
          </a:bodyPr>
          <a:lstStyle/>
          <a:p>
            <a:pPr algn="ctr">
              <a:lnSpc>
                <a:spcPts val="11906"/>
              </a:lnSpc>
              <a:spcBef>
                <a:spcPct val="0"/>
              </a:spcBef>
            </a:pPr>
            <a:r>
              <a:rPr lang="en-US" sz="8504" dirty="0">
                <a:solidFill>
                  <a:srgbClr val="000000"/>
                </a:solidFill>
                <a:latin typeface="Norwester"/>
              </a:rPr>
              <a:t>THANK YOU</a:t>
            </a:r>
          </a:p>
        </p:txBody>
      </p:sp>
      <p:sp>
        <p:nvSpPr>
          <p:cNvPr id="16" name="TextBox 16"/>
          <p:cNvSpPr txBox="1"/>
          <p:nvPr/>
        </p:nvSpPr>
        <p:spPr>
          <a:xfrm>
            <a:off x="5391596" y="3422852"/>
            <a:ext cx="7955080" cy="1406282"/>
          </a:xfrm>
          <a:prstGeom prst="rect">
            <a:avLst/>
          </a:prstGeom>
        </p:spPr>
        <p:txBody>
          <a:bodyPr lIns="0" tIns="0" rIns="0" bIns="0" rtlCol="0" anchor="t">
            <a:spAutoFit/>
          </a:bodyPr>
          <a:lstStyle/>
          <a:p>
            <a:pPr algn="ctr">
              <a:lnSpc>
                <a:spcPts val="11906"/>
              </a:lnSpc>
              <a:spcBef>
                <a:spcPct val="0"/>
              </a:spcBef>
            </a:pPr>
            <a:r>
              <a:rPr lang="en-US" sz="8504" spc="1887" dirty="0">
                <a:solidFill>
                  <a:srgbClr val="000000"/>
                </a:solidFill>
                <a:latin typeface="Nine by Five"/>
              </a:rPr>
              <a:t> </a:t>
            </a:r>
          </a:p>
        </p:txBody>
      </p:sp>
    </p:spTree>
    <p:extLst>
      <p:ext uri="{BB962C8B-B14F-4D97-AF65-F5344CB8AC3E}">
        <p14:creationId xmlns:p14="http://schemas.microsoft.com/office/powerpoint/2010/main" val="19783867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71734" y="30726"/>
            <a:ext cx="15172732" cy="10287000"/>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737373"/>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457200" y="514960"/>
            <a:ext cx="14401800" cy="9146735"/>
          </a:xfrm>
          <a:prstGeom prst="rect">
            <a:avLst/>
          </a:prstGeom>
        </p:spPr>
        <p:txBody>
          <a:bodyPr wrap="square" lIns="0" tIns="0" rIns="0" bIns="0" rtlCol="0" anchor="t">
            <a:spAutoFit/>
          </a:bodyPr>
          <a:lstStyle/>
          <a:p>
            <a:pPr>
              <a:lnSpc>
                <a:spcPts val="7171"/>
              </a:lnSpc>
              <a:spcBef>
                <a:spcPct val="0"/>
              </a:spcBef>
            </a:pPr>
            <a:r>
              <a:rPr lang="en-US" sz="4500" dirty="0">
                <a:solidFill>
                  <a:srgbClr val="000000"/>
                </a:solidFill>
              </a:rPr>
              <a:t>                </a:t>
            </a: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endParaRPr lang="en-US" sz="4500" dirty="0">
              <a:solidFill>
                <a:srgbClr val="000000"/>
              </a:solidFill>
              <a:latin typeface="Glacial Indifference"/>
            </a:endParaRPr>
          </a:p>
          <a:p>
            <a:pPr>
              <a:lnSpc>
                <a:spcPts val="7171"/>
              </a:lnSpc>
              <a:spcBef>
                <a:spcPct val="0"/>
              </a:spcBef>
            </a:pPr>
            <a:r>
              <a:rPr lang="en-US" sz="4500" dirty="0">
                <a:solidFill>
                  <a:srgbClr val="000000"/>
                </a:solidFill>
                <a:latin typeface="Glacial Indifference"/>
              </a:rPr>
              <a:t>                         </a:t>
            </a:r>
          </a:p>
          <a:p>
            <a:pPr>
              <a:lnSpc>
                <a:spcPts val="7171"/>
              </a:lnSpc>
              <a:spcBef>
                <a:spcPct val="0"/>
              </a:spcBef>
            </a:pPr>
            <a:r>
              <a:rPr lang="en-US" sz="4500" dirty="0">
                <a:solidFill>
                  <a:srgbClr val="000000"/>
                </a:solidFill>
                <a:latin typeface="Glacial Indifference"/>
              </a:rPr>
              <a:t>                                  </a:t>
            </a:r>
          </a:p>
        </p:txBody>
      </p:sp>
      <p:pic>
        <p:nvPicPr>
          <p:cNvPr id="11" name="Picture 10">
            <a:extLst>
              <a:ext uri="{FF2B5EF4-FFF2-40B4-BE49-F238E27FC236}">
                <a16:creationId xmlns:a16="http://schemas.microsoft.com/office/drawing/2014/main" id="{7D41E3F4-3650-7940-C90E-537A36A158A6}"/>
              </a:ext>
            </a:extLst>
          </p:cNvPr>
          <p:cNvPicPr>
            <a:picLocks noChangeAspect="1"/>
          </p:cNvPicPr>
          <p:nvPr/>
        </p:nvPicPr>
        <p:blipFill>
          <a:blip r:embed="rId8"/>
          <a:stretch>
            <a:fillRect/>
          </a:stretch>
        </p:blipFill>
        <p:spPr>
          <a:xfrm>
            <a:off x="2366844" y="6861945"/>
            <a:ext cx="5867400" cy="1762125"/>
          </a:xfrm>
          <a:prstGeom prst="rect">
            <a:avLst/>
          </a:prstGeom>
        </p:spPr>
      </p:pic>
      <p:pic>
        <p:nvPicPr>
          <p:cNvPr id="14" name="Picture 13">
            <a:extLst>
              <a:ext uri="{FF2B5EF4-FFF2-40B4-BE49-F238E27FC236}">
                <a16:creationId xmlns:a16="http://schemas.microsoft.com/office/drawing/2014/main" id="{BF73F9B4-6E59-1A45-2AAF-4E7E2EDDE14B}"/>
              </a:ext>
            </a:extLst>
          </p:cNvPr>
          <p:cNvPicPr>
            <a:picLocks noChangeAspect="1"/>
          </p:cNvPicPr>
          <p:nvPr/>
        </p:nvPicPr>
        <p:blipFill rotWithShape="1">
          <a:blip r:embed="rId9"/>
          <a:srcRect l="1858" t="8401" r="3067" b="10057"/>
          <a:stretch/>
        </p:blipFill>
        <p:spPr>
          <a:xfrm>
            <a:off x="8505724" y="6186417"/>
            <a:ext cx="5605208" cy="3228023"/>
          </a:xfrm>
          <a:prstGeom prst="rect">
            <a:avLst/>
          </a:prstGeom>
        </p:spPr>
      </p:pic>
      <p:sp>
        <p:nvSpPr>
          <p:cNvPr id="18" name="TextBox 17">
            <a:extLst>
              <a:ext uri="{FF2B5EF4-FFF2-40B4-BE49-F238E27FC236}">
                <a16:creationId xmlns:a16="http://schemas.microsoft.com/office/drawing/2014/main" id="{CDA316F8-1799-F18A-D9B5-DC6CDE0DAE8B}"/>
              </a:ext>
            </a:extLst>
          </p:cNvPr>
          <p:cNvSpPr txBox="1"/>
          <p:nvPr/>
        </p:nvSpPr>
        <p:spPr>
          <a:xfrm>
            <a:off x="2667000" y="4920778"/>
            <a:ext cx="11665974" cy="937180"/>
          </a:xfrm>
          <a:prstGeom prst="rect">
            <a:avLst/>
          </a:prstGeom>
          <a:noFill/>
        </p:spPr>
        <p:txBody>
          <a:bodyPr wrap="square">
            <a:spAutoFit/>
          </a:bodyPr>
          <a:lstStyle/>
          <a:p>
            <a:pPr marL="0" marR="0" lvl="0" indent="0" algn="l" defTabSz="914400" rtl="0" eaLnBrk="1" fontAlgn="auto" latinLnBrk="0" hangingPunct="1">
              <a:lnSpc>
                <a:spcPts val="7171"/>
              </a:lnSpc>
              <a:spcBef>
                <a:spcPct val="0"/>
              </a:spcBef>
              <a:spcAft>
                <a:spcPts val="0"/>
              </a:spcAft>
              <a:buClrTx/>
              <a:buSzTx/>
              <a:buFontTx/>
              <a:buNone/>
              <a:tabLst/>
              <a:defRPr/>
            </a:pPr>
            <a:r>
              <a:rPr kumimoji="0" lang="en-US" sz="4500" b="0" i="0" u="none" strike="noStrike" kern="1200" cap="none" spc="0" normalizeH="0" baseline="0" noProof="0" dirty="0">
                <a:ln>
                  <a:noFill/>
                </a:ln>
                <a:solidFill>
                  <a:srgbClr val="000000"/>
                </a:solidFill>
                <a:effectLst/>
                <a:uLnTx/>
                <a:uFillTx/>
                <a:latin typeface="Calibri"/>
                <a:ea typeface="+mn-ea"/>
                <a:cs typeface="+mn-cs"/>
              </a:rPr>
              <a:t>It’s cumulative distribution function(CDF):</a:t>
            </a:r>
          </a:p>
        </p:txBody>
      </p:sp>
      <p:sp>
        <p:nvSpPr>
          <p:cNvPr id="20" name="TextBox 19">
            <a:extLst>
              <a:ext uri="{FF2B5EF4-FFF2-40B4-BE49-F238E27FC236}">
                <a16:creationId xmlns:a16="http://schemas.microsoft.com/office/drawing/2014/main" id="{128BF977-7F97-0AC4-BFE9-8DC2A92A4AB5}"/>
              </a:ext>
            </a:extLst>
          </p:cNvPr>
          <p:cNvSpPr txBox="1"/>
          <p:nvPr/>
        </p:nvSpPr>
        <p:spPr>
          <a:xfrm>
            <a:off x="3387213" y="579466"/>
            <a:ext cx="9379974" cy="78483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500" b="0" i="0" u="none" strike="noStrike" kern="1200" cap="none" spc="0" normalizeH="0" baseline="0" noProof="0" dirty="0">
                <a:ln>
                  <a:noFill/>
                </a:ln>
                <a:solidFill>
                  <a:prstClr val="black"/>
                </a:solidFill>
                <a:effectLst/>
                <a:uLnTx/>
                <a:uFillTx/>
                <a:latin typeface="Calibri"/>
                <a:ea typeface="+mn-ea"/>
                <a:cs typeface="+mn-cs"/>
              </a:rPr>
              <a:t>It’s probability mass function(PMF):</a:t>
            </a:r>
          </a:p>
        </p:txBody>
      </p:sp>
      <p:pic>
        <p:nvPicPr>
          <p:cNvPr id="21" name="Picture 20">
            <a:extLst>
              <a:ext uri="{FF2B5EF4-FFF2-40B4-BE49-F238E27FC236}">
                <a16:creationId xmlns:a16="http://schemas.microsoft.com/office/drawing/2014/main" id="{B77C38A5-4373-6EDA-E803-9F57652A779E}"/>
              </a:ext>
            </a:extLst>
          </p:cNvPr>
          <p:cNvPicPr>
            <a:picLocks noChangeAspect="1"/>
          </p:cNvPicPr>
          <p:nvPr/>
        </p:nvPicPr>
        <p:blipFill>
          <a:blip r:embed="rId10"/>
          <a:stretch>
            <a:fillRect/>
          </a:stretch>
        </p:blipFill>
        <p:spPr>
          <a:xfrm>
            <a:off x="2195611" y="1804601"/>
            <a:ext cx="5271989" cy="2950720"/>
          </a:xfrm>
          <a:prstGeom prst="rect">
            <a:avLst/>
          </a:prstGeom>
        </p:spPr>
      </p:pic>
      <p:pic>
        <p:nvPicPr>
          <p:cNvPr id="22" name="Picture 21">
            <a:extLst>
              <a:ext uri="{FF2B5EF4-FFF2-40B4-BE49-F238E27FC236}">
                <a16:creationId xmlns:a16="http://schemas.microsoft.com/office/drawing/2014/main" id="{8BEF8061-0154-FA76-5D20-7EA308AC91B9}"/>
              </a:ext>
            </a:extLst>
          </p:cNvPr>
          <p:cNvPicPr>
            <a:picLocks noChangeAspect="1"/>
          </p:cNvPicPr>
          <p:nvPr/>
        </p:nvPicPr>
        <p:blipFill rotWithShape="1">
          <a:blip r:embed="rId11"/>
          <a:srcRect l="2890" t="7277" r="3795" b="6539"/>
          <a:stretch/>
        </p:blipFill>
        <p:spPr>
          <a:xfrm>
            <a:off x="8305485" y="1804601"/>
            <a:ext cx="5491991" cy="2950720"/>
          </a:xfrm>
          <a:prstGeom prst="rect">
            <a:avLst/>
          </a:prstGeom>
        </p:spPr>
      </p:pic>
    </p:spTree>
    <p:extLst>
      <p:ext uri="{BB962C8B-B14F-4D97-AF65-F5344CB8AC3E}">
        <p14:creationId xmlns:p14="http://schemas.microsoft.com/office/powerpoint/2010/main" val="17714771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42894" y="19834"/>
            <a:ext cx="15375604" cy="10247331"/>
            <a:chOff x="0" y="0"/>
            <a:chExt cx="4274824" cy="3441802"/>
          </a:xfrm>
        </p:grpSpPr>
        <p:sp>
          <p:nvSpPr>
            <p:cNvPr id="6" name="Freeform 6"/>
            <p:cNvSpPr/>
            <p:nvPr/>
          </p:nvSpPr>
          <p:spPr>
            <a:xfrm>
              <a:off x="0" y="0"/>
              <a:ext cx="4274824" cy="3441802"/>
            </a:xfrm>
            <a:custGeom>
              <a:avLst/>
              <a:gdLst/>
              <a:ahLst/>
              <a:cxnLst/>
              <a:rect l="l" t="t" r="r" b="b"/>
              <a:pathLst>
                <a:path w="4274824" h="3441802">
                  <a:moveTo>
                    <a:pt x="24326" y="0"/>
                  </a:moveTo>
                  <a:lnTo>
                    <a:pt x="4250498" y="0"/>
                  </a:lnTo>
                  <a:cubicBezTo>
                    <a:pt x="4263932" y="0"/>
                    <a:pt x="4274824" y="10891"/>
                    <a:pt x="4274824" y="24326"/>
                  </a:cubicBezTo>
                  <a:lnTo>
                    <a:pt x="4274824" y="3417476"/>
                  </a:lnTo>
                  <a:cubicBezTo>
                    <a:pt x="4274824" y="3430911"/>
                    <a:pt x="4263932" y="3441802"/>
                    <a:pt x="4250498" y="3441802"/>
                  </a:cubicBezTo>
                  <a:lnTo>
                    <a:pt x="24326" y="3441802"/>
                  </a:lnTo>
                  <a:cubicBezTo>
                    <a:pt x="17874" y="3441802"/>
                    <a:pt x="11687" y="3439239"/>
                    <a:pt x="7125" y="3434677"/>
                  </a:cubicBezTo>
                  <a:cubicBezTo>
                    <a:pt x="2563" y="3430115"/>
                    <a:pt x="0" y="3423927"/>
                    <a:pt x="0" y="3417476"/>
                  </a:cubicBezTo>
                  <a:lnTo>
                    <a:pt x="0" y="24326"/>
                  </a:lnTo>
                  <a:cubicBezTo>
                    <a:pt x="0" y="17874"/>
                    <a:pt x="2563" y="11687"/>
                    <a:pt x="7125" y="7125"/>
                  </a:cubicBezTo>
                  <a:cubicBezTo>
                    <a:pt x="11687" y="2563"/>
                    <a:pt x="17874" y="0"/>
                    <a:pt x="24326" y="0"/>
                  </a:cubicBezTo>
                  <a:close/>
                </a:path>
              </a:pathLst>
            </a:custGeom>
            <a:solidFill>
              <a:srgbClr val="FFFFFF"/>
            </a:solidFill>
            <a:ln w="228600" cap="rnd">
              <a:solidFill>
                <a:srgbClr val="D9D9D9"/>
              </a:solidFill>
              <a:prstDash val="solid"/>
              <a:round/>
            </a:ln>
          </p:spPr>
          <p:txBody>
            <a:bodyPr/>
            <a:lstStyle/>
            <a:p>
              <a:endParaRPr lang="en-US"/>
            </a:p>
          </p:txBody>
        </p:sp>
        <p:sp>
          <p:nvSpPr>
            <p:cNvPr id="7" name="TextBox 7"/>
            <p:cNvSpPr txBox="1"/>
            <p:nvPr/>
          </p:nvSpPr>
          <p:spPr>
            <a:xfrm>
              <a:off x="0" y="-38100"/>
              <a:ext cx="4274824" cy="3479902"/>
            </a:xfrm>
            <a:prstGeom prst="rect">
              <a:avLst/>
            </a:prstGeom>
          </p:spPr>
          <p:txBody>
            <a:bodyPr lIns="50800" tIns="50800" rIns="50800" bIns="50800" rtlCol="0" anchor="ctr"/>
            <a:lstStyle/>
            <a:p>
              <a:pPr algn="ctr">
                <a:lnSpc>
                  <a:spcPts val="2659"/>
                </a:lnSpc>
              </a:pPr>
              <a:endParaRPr/>
            </a:p>
          </p:txBody>
        </p:sp>
      </p:grpSp>
      <p:sp>
        <p:nvSpPr>
          <p:cNvPr id="12" name="TextBox 11">
            <a:extLst>
              <a:ext uri="{FF2B5EF4-FFF2-40B4-BE49-F238E27FC236}">
                <a16:creationId xmlns:a16="http://schemas.microsoft.com/office/drawing/2014/main" id="{B5A092A4-3B3C-1972-7420-0A464DD85CB3}"/>
              </a:ext>
            </a:extLst>
          </p:cNvPr>
          <p:cNvSpPr txBox="1"/>
          <p:nvPr/>
        </p:nvSpPr>
        <p:spPr>
          <a:xfrm>
            <a:off x="2636851" y="6385132"/>
            <a:ext cx="9944100" cy="937180"/>
          </a:xfrm>
          <a:prstGeom prst="rect">
            <a:avLst/>
          </a:prstGeom>
          <a:noFill/>
        </p:spPr>
        <p:txBody>
          <a:bodyPr wrap="square">
            <a:spAutoFit/>
          </a:bodyPr>
          <a:lstStyle/>
          <a:p>
            <a:pPr marL="0" marR="0" lvl="0" indent="0" algn="l" defTabSz="914400" rtl="0" eaLnBrk="1" fontAlgn="auto" latinLnBrk="0" hangingPunct="1">
              <a:lnSpc>
                <a:spcPts val="7171"/>
              </a:lnSpc>
              <a:spcBef>
                <a:spcPct val="0"/>
              </a:spcBef>
              <a:spcAft>
                <a:spcPts val="0"/>
              </a:spcAft>
              <a:buClrTx/>
              <a:buSzTx/>
              <a:buFontTx/>
              <a:buNone/>
              <a:tabLst/>
              <a:defRPr/>
            </a:pPr>
            <a:r>
              <a:rPr kumimoji="0" lang="en-US" sz="4500" b="0" i="0" u="none" strike="noStrike" kern="1200" cap="none" spc="0" normalizeH="0" baseline="0" noProof="0" dirty="0">
                <a:ln>
                  <a:noFill/>
                </a:ln>
                <a:solidFill>
                  <a:srgbClr val="000000"/>
                </a:solidFill>
                <a:effectLst/>
                <a:uLnTx/>
                <a:uFillTx/>
                <a:latin typeface="Calibri"/>
                <a:ea typeface="+mn-ea"/>
                <a:cs typeface="+mn-cs"/>
              </a:rPr>
              <a:t> It’s Mean(Expected Value):</a:t>
            </a:r>
          </a:p>
        </p:txBody>
      </p:sp>
      <p:pic>
        <p:nvPicPr>
          <p:cNvPr id="13" name="Picture 12">
            <a:extLst>
              <a:ext uri="{FF2B5EF4-FFF2-40B4-BE49-F238E27FC236}">
                <a16:creationId xmlns:a16="http://schemas.microsoft.com/office/drawing/2014/main" id="{54E04E4E-3343-8D3E-FF20-B1D1ADDF9588}"/>
              </a:ext>
            </a:extLst>
          </p:cNvPr>
          <p:cNvPicPr>
            <a:picLocks noChangeAspect="1"/>
          </p:cNvPicPr>
          <p:nvPr/>
        </p:nvPicPr>
        <p:blipFill>
          <a:blip r:embed="rId8"/>
          <a:stretch>
            <a:fillRect/>
          </a:stretch>
        </p:blipFill>
        <p:spPr>
          <a:xfrm>
            <a:off x="9977369" y="6516287"/>
            <a:ext cx="2213040" cy="835224"/>
          </a:xfrm>
          <a:prstGeom prst="rect">
            <a:avLst/>
          </a:prstGeom>
        </p:spPr>
      </p:pic>
      <p:pic>
        <p:nvPicPr>
          <p:cNvPr id="14" name="Picture 13">
            <a:extLst>
              <a:ext uri="{FF2B5EF4-FFF2-40B4-BE49-F238E27FC236}">
                <a16:creationId xmlns:a16="http://schemas.microsoft.com/office/drawing/2014/main" id="{E0252B96-C2C3-37E2-1731-7D3BC5786A00}"/>
              </a:ext>
            </a:extLst>
          </p:cNvPr>
          <p:cNvPicPr>
            <a:picLocks noChangeAspect="1"/>
          </p:cNvPicPr>
          <p:nvPr/>
        </p:nvPicPr>
        <p:blipFill>
          <a:blip r:embed="rId9"/>
          <a:stretch>
            <a:fillRect/>
          </a:stretch>
        </p:blipFill>
        <p:spPr>
          <a:xfrm>
            <a:off x="8913525" y="7464947"/>
            <a:ext cx="4340728" cy="1037078"/>
          </a:xfrm>
          <a:prstGeom prst="rect">
            <a:avLst/>
          </a:prstGeom>
        </p:spPr>
      </p:pic>
      <p:sp>
        <p:nvSpPr>
          <p:cNvPr id="16" name="TextBox 15">
            <a:extLst>
              <a:ext uri="{FF2B5EF4-FFF2-40B4-BE49-F238E27FC236}">
                <a16:creationId xmlns:a16="http://schemas.microsoft.com/office/drawing/2014/main" id="{2CB63A03-C215-A624-FE99-C1A0A7BF9FFB}"/>
              </a:ext>
            </a:extLst>
          </p:cNvPr>
          <p:cNvSpPr txBox="1"/>
          <p:nvPr/>
        </p:nvSpPr>
        <p:spPr>
          <a:xfrm>
            <a:off x="2758646" y="7465414"/>
            <a:ext cx="9944100" cy="937180"/>
          </a:xfrm>
          <a:prstGeom prst="rect">
            <a:avLst/>
          </a:prstGeom>
          <a:noFill/>
        </p:spPr>
        <p:txBody>
          <a:bodyPr wrap="square">
            <a:spAutoFit/>
          </a:bodyPr>
          <a:lstStyle/>
          <a:p>
            <a:pPr marL="0" marR="0" lvl="0" indent="0" algn="l" defTabSz="914400" rtl="0" eaLnBrk="1" fontAlgn="auto" latinLnBrk="0" hangingPunct="1">
              <a:lnSpc>
                <a:spcPts val="7171"/>
              </a:lnSpc>
              <a:spcBef>
                <a:spcPct val="0"/>
              </a:spcBef>
              <a:spcAft>
                <a:spcPts val="0"/>
              </a:spcAft>
              <a:buClrTx/>
              <a:buSzTx/>
              <a:buFontTx/>
              <a:buNone/>
              <a:tabLst/>
              <a:defRPr/>
            </a:pPr>
            <a:r>
              <a:rPr kumimoji="0" lang="en-US" sz="4500" b="0" i="0" u="none" strike="noStrike" kern="1200" cap="none" spc="0" normalizeH="0" baseline="0" noProof="0" dirty="0">
                <a:ln>
                  <a:noFill/>
                </a:ln>
                <a:solidFill>
                  <a:srgbClr val="000000"/>
                </a:solidFill>
                <a:effectLst/>
                <a:uLnTx/>
                <a:uFillTx/>
                <a:latin typeface="Calibri"/>
                <a:ea typeface="+mn-ea"/>
                <a:cs typeface="+mn-cs"/>
              </a:rPr>
              <a:t>It’s Variance:</a:t>
            </a:r>
          </a:p>
        </p:txBody>
      </p:sp>
      <p:pic>
        <p:nvPicPr>
          <p:cNvPr id="17" name="Picture 16">
            <a:extLst>
              <a:ext uri="{FF2B5EF4-FFF2-40B4-BE49-F238E27FC236}">
                <a16:creationId xmlns:a16="http://schemas.microsoft.com/office/drawing/2014/main" id="{5597299D-F59C-4626-5B3A-31E32C43A884}"/>
              </a:ext>
            </a:extLst>
          </p:cNvPr>
          <p:cNvPicPr>
            <a:picLocks noChangeAspect="1"/>
          </p:cNvPicPr>
          <p:nvPr/>
        </p:nvPicPr>
        <p:blipFill>
          <a:blip r:embed="rId10"/>
          <a:stretch>
            <a:fillRect/>
          </a:stretch>
        </p:blipFill>
        <p:spPr>
          <a:xfrm>
            <a:off x="4343400" y="1543015"/>
            <a:ext cx="6096000" cy="4362485"/>
          </a:xfrm>
          <a:prstGeom prst="rect">
            <a:avLst/>
          </a:prstGeom>
        </p:spPr>
      </p:pic>
      <p:sp>
        <p:nvSpPr>
          <p:cNvPr id="19" name="TextBox 18">
            <a:extLst>
              <a:ext uri="{FF2B5EF4-FFF2-40B4-BE49-F238E27FC236}">
                <a16:creationId xmlns:a16="http://schemas.microsoft.com/office/drawing/2014/main" id="{DD2D8607-9911-0BB4-5858-46EE6008965D}"/>
              </a:ext>
            </a:extLst>
          </p:cNvPr>
          <p:cNvSpPr txBox="1"/>
          <p:nvPr/>
        </p:nvSpPr>
        <p:spPr>
          <a:xfrm>
            <a:off x="5779029" y="520961"/>
            <a:ext cx="9298858" cy="929100"/>
          </a:xfrm>
          <a:prstGeom prst="rect">
            <a:avLst/>
          </a:prstGeom>
          <a:noFill/>
        </p:spPr>
        <p:txBody>
          <a:bodyPr wrap="square">
            <a:spAutoFit/>
          </a:bodyPr>
          <a:lstStyle/>
          <a:p>
            <a:pPr marL="0" marR="0" lvl="0" indent="0" algn="l" defTabSz="914400" rtl="0" eaLnBrk="1" fontAlgn="auto" latinLnBrk="0" hangingPunct="1">
              <a:lnSpc>
                <a:spcPts val="7171"/>
              </a:lnSpc>
              <a:spcBef>
                <a:spcPct val="0"/>
              </a:spcBef>
              <a:spcAft>
                <a:spcPts val="0"/>
              </a:spcAft>
              <a:buClrTx/>
              <a:buSzTx/>
              <a:buFontTx/>
              <a:buNone/>
              <a:tabLst/>
              <a:defRPr/>
            </a:pPr>
            <a:r>
              <a:rPr kumimoji="0" lang="en-US" sz="4500" b="0" i="0" u="none" strike="noStrike" kern="1200" cap="none" spc="0" normalizeH="0" baseline="0" noProof="0" dirty="0">
                <a:ln>
                  <a:noFill/>
                </a:ln>
                <a:solidFill>
                  <a:srgbClr val="000000"/>
                </a:solidFill>
                <a:effectLst/>
                <a:uLnTx/>
                <a:uFillTx/>
                <a:latin typeface="Glacial Indifference"/>
                <a:ea typeface="+mn-ea"/>
                <a:cs typeface="+mn-cs"/>
              </a:rPr>
              <a:t>It’s Histogram:</a:t>
            </a:r>
          </a:p>
        </p:txBody>
      </p:sp>
    </p:spTree>
    <p:extLst>
      <p:ext uri="{BB962C8B-B14F-4D97-AF65-F5344CB8AC3E}">
        <p14:creationId xmlns:p14="http://schemas.microsoft.com/office/powerpoint/2010/main" val="38205214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4728194" y="-102870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9784552" y="-834551"/>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sp>
        <p:nvSpPr>
          <p:cNvPr id="24" name="Rectangle 23">
            <a:extLst>
              <a:ext uri="{FF2B5EF4-FFF2-40B4-BE49-F238E27FC236}">
                <a16:creationId xmlns:a16="http://schemas.microsoft.com/office/drawing/2014/main" id="{1ADF0328-E0CC-D114-7408-747614456C6C}"/>
              </a:ext>
            </a:extLst>
          </p:cNvPr>
          <p:cNvSpPr/>
          <p:nvPr/>
        </p:nvSpPr>
        <p:spPr>
          <a:xfrm>
            <a:off x="2133600" y="730230"/>
            <a:ext cx="14782800" cy="904712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B406BFC5-9B3C-B6B7-0AE0-0A21B5EB1D2A}"/>
              </a:ext>
            </a:extLst>
          </p:cNvPr>
          <p:cNvPicPr>
            <a:picLocks noChangeAspect="1"/>
          </p:cNvPicPr>
          <p:nvPr/>
        </p:nvPicPr>
        <p:blipFill>
          <a:blip r:embed="rId22"/>
          <a:stretch>
            <a:fillRect/>
          </a:stretch>
        </p:blipFill>
        <p:spPr>
          <a:xfrm>
            <a:off x="4907254" y="1040388"/>
            <a:ext cx="8122945" cy="685800"/>
          </a:xfrm>
          <a:prstGeom prst="rect">
            <a:avLst/>
          </a:prstGeom>
        </p:spPr>
      </p:pic>
      <p:pic>
        <p:nvPicPr>
          <p:cNvPr id="29" name="Picture 28">
            <a:extLst>
              <a:ext uri="{FF2B5EF4-FFF2-40B4-BE49-F238E27FC236}">
                <a16:creationId xmlns:a16="http://schemas.microsoft.com/office/drawing/2014/main" id="{65FA8A11-CB2D-77A4-65B6-53952D11D5E3}"/>
              </a:ext>
            </a:extLst>
          </p:cNvPr>
          <p:cNvPicPr>
            <a:picLocks noChangeAspect="1"/>
          </p:cNvPicPr>
          <p:nvPr/>
        </p:nvPicPr>
        <p:blipFill>
          <a:blip r:embed="rId23"/>
          <a:stretch>
            <a:fillRect/>
          </a:stretch>
        </p:blipFill>
        <p:spPr>
          <a:xfrm>
            <a:off x="4955808" y="2036346"/>
            <a:ext cx="8732545" cy="7311930"/>
          </a:xfrm>
          <a:prstGeom prst="rect">
            <a:avLst/>
          </a:prstGeom>
        </p:spPr>
      </p:pic>
    </p:spTree>
    <p:extLst>
      <p:ext uri="{BB962C8B-B14F-4D97-AF65-F5344CB8AC3E}">
        <p14:creationId xmlns:p14="http://schemas.microsoft.com/office/powerpoint/2010/main" val="31281863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rot="1348375">
            <a:off x="13912460" y="746695"/>
            <a:ext cx="4612311" cy="1232745"/>
          </a:xfrm>
          <a:custGeom>
            <a:avLst/>
            <a:gdLst/>
            <a:ahLst/>
            <a:cxnLst/>
            <a:rect l="l" t="t" r="r" b="b"/>
            <a:pathLst>
              <a:path w="4612311" h="1232745">
                <a:moveTo>
                  <a:pt x="0" y="0"/>
                </a:moveTo>
                <a:lnTo>
                  <a:pt x="4612311" y="0"/>
                </a:lnTo>
                <a:lnTo>
                  <a:pt x="4612311" y="1232745"/>
                </a:lnTo>
                <a:lnTo>
                  <a:pt x="0" y="12327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88786">
            <a:off x="15470324" y="4050942"/>
            <a:ext cx="2765850" cy="774438"/>
          </a:xfrm>
          <a:custGeom>
            <a:avLst/>
            <a:gdLst/>
            <a:ahLst/>
            <a:cxnLst/>
            <a:rect l="l" t="t" r="r" b="b"/>
            <a:pathLst>
              <a:path w="2765850" h="774438">
                <a:moveTo>
                  <a:pt x="0" y="0"/>
                </a:moveTo>
                <a:lnTo>
                  <a:pt x="2765850" y="0"/>
                </a:lnTo>
                <a:lnTo>
                  <a:pt x="2765850" y="774438"/>
                </a:lnTo>
                <a:lnTo>
                  <a:pt x="0" y="7744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rot="-479167">
            <a:off x="15398494" y="6337808"/>
            <a:ext cx="2417976" cy="3418732"/>
          </a:xfrm>
          <a:custGeom>
            <a:avLst/>
            <a:gdLst/>
            <a:ahLst/>
            <a:cxnLst/>
            <a:rect l="l" t="t" r="r" b="b"/>
            <a:pathLst>
              <a:path w="2417976" h="3418732">
                <a:moveTo>
                  <a:pt x="0" y="0"/>
                </a:moveTo>
                <a:lnTo>
                  <a:pt x="2417976" y="0"/>
                </a:lnTo>
                <a:lnTo>
                  <a:pt x="2417976" y="3418732"/>
                </a:lnTo>
                <a:lnTo>
                  <a:pt x="0" y="34187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448923">
            <a:off x="9166964" y="9493919"/>
            <a:ext cx="3657600" cy="591866"/>
          </a:xfrm>
          <a:custGeom>
            <a:avLst/>
            <a:gdLst/>
            <a:ahLst/>
            <a:cxnLst/>
            <a:rect l="l" t="t" r="r" b="b"/>
            <a:pathLst>
              <a:path w="3657600" h="591866">
                <a:moveTo>
                  <a:pt x="0" y="0"/>
                </a:moveTo>
                <a:lnTo>
                  <a:pt x="3657600" y="0"/>
                </a:lnTo>
                <a:lnTo>
                  <a:pt x="3657600" y="591866"/>
                </a:lnTo>
                <a:lnTo>
                  <a:pt x="0" y="5918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752242">
            <a:off x="4147272" y="9233188"/>
            <a:ext cx="2202626" cy="1113327"/>
          </a:xfrm>
          <a:custGeom>
            <a:avLst/>
            <a:gdLst/>
            <a:ahLst/>
            <a:cxnLst/>
            <a:rect l="l" t="t" r="r" b="b"/>
            <a:pathLst>
              <a:path w="2202626" h="1113327">
                <a:moveTo>
                  <a:pt x="0" y="0"/>
                </a:moveTo>
                <a:lnTo>
                  <a:pt x="2202627" y="0"/>
                </a:lnTo>
                <a:lnTo>
                  <a:pt x="2202627" y="1113328"/>
                </a:lnTo>
                <a:lnTo>
                  <a:pt x="0" y="111332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7" name="Freeform 7"/>
          <p:cNvSpPr/>
          <p:nvPr/>
        </p:nvSpPr>
        <p:spPr>
          <a:xfrm>
            <a:off x="25726" y="7850316"/>
            <a:ext cx="2907107" cy="2436684"/>
          </a:xfrm>
          <a:custGeom>
            <a:avLst/>
            <a:gdLst/>
            <a:ahLst/>
            <a:cxnLst/>
            <a:rect l="l" t="t" r="r" b="b"/>
            <a:pathLst>
              <a:path w="2907107" h="2436684">
                <a:moveTo>
                  <a:pt x="0" y="0"/>
                </a:moveTo>
                <a:lnTo>
                  <a:pt x="2907106" y="0"/>
                </a:lnTo>
                <a:lnTo>
                  <a:pt x="2907106" y="2436684"/>
                </a:lnTo>
                <a:lnTo>
                  <a:pt x="0" y="243668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8" name="Freeform 8"/>
          <p:cNvSpPr/>
          <p:nvPr/>
        </p:nvSpPr>
        <p:spPr>
          <a:xfrm rot="-1469522">
            <a:off x="72422" y="483703"/>
            <a:ext cx="3237745" cy="2713819"/>
          </a:xfrm>
          <a:custGeom>
            <a:avLst/>
            <a:gdLst/>
            <a:ahLst/>
            <a:cxnLst/>
            <a:rect l="l" t="t" r="r" b="b"/>
            <a:pathLst>
              <a:path w="3237745" h="2713819">
                <a:moveTo>
                  <a:pt x="0" y="0"/>
                </a:moveTo>
                <a:lnTo>
                  <a:pt x="3237745" y="0"/>
                </a:lnTo>
                <a:lnTo>
                  <a:pt x="3237745" y="2713819"/>
                </a:lnTo>
                <a:lnTo>
                  <a:pt x="0" y="2713819"/>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US"/>
          </a:p>
        </p:txBody>
      </p:sp>
      <p:sp>
        <p:nvSpPr>
          <p:cNvPr id="9" name="Freeform 9"/>
          <p:cNvSpPr/>
          <p:nvPr/>
        </p:nvSpPr>
        <p:spPr>
          <a:xfrm rot="-582594">
            <a:off x="105688" y="4837146"/>
            <a:ext cx="2721455" cy="1484430"/>
          </a:xfrm>
          <a:custGeom>
            <a:avLst/>
            <a:gdLst/>
            <a:ahLst/>
            <a:cxnLst/>
            <a:rect l="l" t="t" r="r" b="b"/>
            <a:pathLst>
              <a:path w="2721455" h="1484430">
                <a:moveTo>
                  <a:pt x="0" y="0"/>
                </a:moveTo>
                <a:lnTo>
                  <a:pt x="2721456" y="0"/>
                </a:lnTo>
                <a:lnTo>
                  <a:pt x="2721456" y="1484430"/>
                </a:lnTo>
                <a:lnTo>
                  <a:pt x="0" y="1484430"/>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US"/>
          </a:p>
        </p:txBody>
      </p:sp>
      <p:sp>
        <p:nvSpPr>
          <p:cNvPr id="10" name="Freeform 10"/>
          <p:cNvSpPr/>
          <p:nvPr/>
        </p:nvSpPr>
        <p:spPr>
          <a:xfrm rot="1630262">
            <a:off x="5177249" y="256280"/>
            <a:ext cx="2486967" cy="2057400"/>
          </a:xfrm>
          <a:custGeom>
            <a:avLst/>
            <a:gdLst/>
            <a:ahLst/>
            <a:cxnLst/>
            <a:rect l="l" t="t" r="r" b="b"/>
            <a:pathLst>
              <a:path w="2486967" h="2057400">
                <a:moveTo>
                  <a:pt x="0" y="0"/>
                </a:moveTo>
                <a:lnTo>
                  <a:pt x="2486967" y="0"/>
                </a:lnTo>
                <a:lnTo>
                  <a:pt x="2486967" y="2057400"/>
                </a:lnTo>
                <a:lnTo>
                  <a:pt x="0" y="2057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txBody>
          <a:bodyPr/>
          <a:lstStyle/>
          <a:p>
            <a:endParaRPr lang="en-US"/>
          </a:p>
        </p:txBody>
      </p:sp>
      <p:sp>
        <p:nvSpPr>
          <p:cNvPr id="11" name="Freeform 11"/>
          <p:cNvSpPr/>
          <p:nvPr/>
        </p:nvSpPr>
        <p:spPr>
          <a:xfrm rot="-2206619">
            <a:off x="10526176" y="22545"/>
            <a:ext cx="1628124" cy="2681043"/>
          </a:xfrm>
          <a:custGeom>
            <a:avLst/>
            <a:gdLst/>
            <a:ahLst/>
            <a:cxnLst/>
            <a:rect l="l" t="t" r="r" b="b"/>
            <a:pathLst>
              <a:path w="1628124" h="2681043">
                <a:moveTo>
                  <a:pt x="0" y="0"/>
                </a:moveTo>
                <a:lnTo>
                  <a:pt x="1628124" y="0"/>
                </a:lnTo>
                <a:lnTo>
                  <a:pt x="1628124" y="2681043"/>
                </a:lnTo>
                <a:lnTo>
                  <a:pt x="0" y="268104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txBody>
          <a:bodyPr/>
          <a:lstStyle/>
          <a:p>
            <a:endParaRPr lang="en-US"/>
          </a:p>
        </p:txBody>
      </p:sp>
      <p:sp>
        <p:nvSpPr>
          <p:cNvPr id="24" name="Rectangle 23">
            <a:extLst>
              <a:ext uri="{FF2B5EF4-FFF2-40B4-BE49-F238E27FC236}">
                <a16:creationId xmlns:a16="http://schemas.microsoft.com/office/drawing/2014/main" id="{1ADF0328-E0CC-D114-7408-747614456C6C}"/>
              </a:ext>
            </a:extLst>
          </p:cNvPr>
          <p:cNvSpPr/>
          <p:nvPr/>
        </p:nvSpPr>
        <p:spPr>
          <a:xfrm>
            <a:off x="2425350" y="722509"/>
            <a:ext cx="13437298" cy="904712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9C627E82-90CC-97FC-6F58-52317E9C2C65}"/>
              </a:ext>
            </a:extLst>
          </p:cNvPr>
          <p:cNvPicPr>
            <a:picLocks noChangeAspect="1"/>
          </p:cNvPicPr>
          <p:nvPr/>
        </p:nvPicPr>
        <p:blipFill>
          <a:blip r:embed="rId22"/>
          <a:stretch>
            <a:fillRect/>
          </a:stretch>
        </p:blipFill>
        <p:spPr>
          <a:xfrm>
            <a:off x="4212599" y="1479850"/>
            <a:ext cx="10266554" cy="7712108"/>
          </a:xfrm>
          <a:prstGeom prst="rect">
            <a:avLst/>
          </a:prstGeom>
        </p:spPr>
      </p:pic>
    </p:spTree>
    <p:extLst>
      <p:ext uri="{BB962C8B-B14F-4D97-AF65-F5344CB8AC3E}">
        <p14:creationId xmlns:p14="http://schemas.microsoft.com/office/powerpoint/2010/main" val="19581577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367</TotalTime>
  <Words>1012</Words>
  <Application>Microsoft Office PowerPoint</Application>
  <PresentationFormat>Custom</PresentationFormat>
  <Paragraphs>174</Paragraphs>
  <Slides>51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51</vt:i4>
      </vt:variant>
    </vt:vector>
  </HeadingPairs>
  <TitlesOfParts>
    <vt:vector size="59" baseType="lpstr">
      <vt:lpstr>Norwester</vt:lpstr>
      <vt:lpstr>Arial</vt:lpstr>
      <vt:lpstr>Nine by Five</vt:lpstr>
      <vt:lpstr>Sitka Text</vt:lpstr>
      <vt:lpstr>Glacial Indifference Bold</vt:lpstr>
      <vt:lpstr>Glacial Indifference</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Interpreting Numerical Expressions Math Presentation in Light Blue Math Doodles</dc:title>
  <cp:lastModifiedBy>فريده وحيد عبدالبارى عبدالهادى</cp:lastModifiedBy>
  <cp:revision>4</cp:revision>
  <dcterms:created xsi:type="dcterms:W3CDTF">2006-08-16T00:00:00Z</dcterms:created>
  <dcterms:modified xsi:type="dcterms:W3CDTF">2023-12-20T01:58:57Z</dcterms:modified>
  <dc:identifier>DAF1RaAZ-cQ</dc:identifier>
</cp:coreProperties>
</file>

<file path=docProps/thumbnail.jpeg>
</file>